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9"/>
  </p:notesMasterIdLst>
  <p:handoutMasterIdLst>
    <p:handoutMasterId r:id="rId20"/>
  </p:handoutMasterIdLst>
  <p:sldIdLst>
    <p:sldId id="596" r:id="rId2"/>
    <p:sldId id="297" r:id="rId3"/>
    <p:sldId id="298" r:id="rId4"/>
    <p:sldId id="320" r:id="rId5"/>
    <p:sldId id="299" r:id="rId6"/>
    <p:sldId id="321" r:id="rId7"/>
    <p:sldId id="300" r:id="rId8"/>
    <p:sldId id="301" r:id="rId9"/>
    <p:sldId id="302" r:id="rId10"/>
    <p:sldId id="602" r:id="rId11"/>
    <p:sldId id="303" r:id="rId12"/>
    <p:sldId id="603" r:id="rId13"/>
    <p:sldId id="601" r:id="rId14"/>
    <p:sldId id="322" r:id="rId15"/>
    <p:sldId id="323" r:id="rId16"/>
    <p:sldId id="324" r:id="rId17"/>
    <p:sldId id="325" r:id="rId18"/>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7" d="100"/>
          <a:sy n="77" d="100"/>
        </p:scale>
        <p:origin x="3876"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31A5A58-0283-42AF-A5E5-926325758AC9}"/>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Life Of Chris (284)</a:t>
            </a:r>
          </a:p>
        </p:txBody>
      </p:sp>
      <p:sp>
        <p:nvSpPr>
          <p:cNvPr id="3" name="Date Placeholder 2">
            <a:extLst>
              <a:ext uri="{FF2B5EF4-FFF2-40B4-BE49-F238E27FC236}">
                <a16:creationId xmlns:a16="http://schemas.microsoft.com/office/drawing/2014/main" id="{3ECB7DCD-EF32-4E16-B0A1-310E64B4BC57}"/>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11/17/2021 pm</a:t>
            </a:r>
          </a:p>
        </p:txBody>
      </p:sp>
      <p:sp>
        <p:nvSpPr>
          <p:cNvPr id="4" name="Footer Placeholder 3">
            <a:extLst>
              <a:ext uri="{FF2B5EF4-FFF2-40B4-BE49-F238E27FC236}">
                <a16:creationId xmlns:a16="http://schemas.microsoft.com/office/drawing/2014/main" id="{3B06A38F-7D84-4D89-B041-2B1EDC8CB0C4}"/>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6BA673FB-01EC-42C4-BDD3-14F7C55DDFAD}"/>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4D8B492B-C9C5-4A16-884C-221A9419211E}"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101949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 (284)</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11/17/2021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6751C335-D571-4932-959B-BDA67CEE632C}" type="slidenum">
              <a:rPr lang="en-US" smtClean="0"/>
              <a:t>‹#›</a:t>
            </a:fld>
            <a:endParaRPr lang="en-US"/>
          </a:p>
        </p:txBody>
      </p:sp>
    </p:spTree>
    <p:extLst>
      <p:ext uri="{BB962C8B-B14F-4D97-AF65-F5344CB8AC3E}">
        <p14:creationId xmlns:p14="http://schemas.microsoft.com/office/powerpoint/2010/main" val="662625161"/>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66612">
              <a:defRPr/>
            </a:pPr>
            <a:fld id="{AFBDEF2B-7ED4-4E2D-A3A6-2B6D0311AE3A}" type="slidenum">
              <a:rPr lang="en-US">
                <a:solidFill>
                  <a:prstClr val="black"/>
                </a:solidFill>
                <a:latin typeface="Calibri" panose="020F0502020204030204"/>
              </a:rPr>
              <a:pPr defTabSz="966612">
                <a:defRPr/>
              </a:pPr>
              <a:t>9</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00BB162A-D14D-4CD8-97EF-BA9A9AB94EC2}"/>
              </a:ext>
            </a:extLst>
          </p:cNvPr>
          <p:cNvSpPr>
            <a:spLocks noGrp="1"/>
          </p:cNvSpPr>
          <p:nvPr>
            <p:ph type="dt" idx="1"/>
          </p:nvPr>
        </p:nvSpPr>
        <p:spPr/>
        <p:txBody>
          <a:bodyPr/>
          <a:lstStyle/>
          <a:p>
            <a:r>
              <a:rPr lang="en-US"/>
              <a:t>11/17/2021 pm</a:t>
            </a:r>
          </a:p>
        </p:txBody>
      </p:sp>
      <p:sp>
        <p:nvSpPr>
          <p:cNvPr id="6" name="Footer Placeholder 5">
            <a:extLst>
              <a:ext uri="{FF2B5EF4-FFF2-40B4-BE49-F238E27FC236}">
                <a16:creationId xmlns:a16="http://schemas.microsoft.com/office/drawing/2014/main" id="{45947120-83B8-4082-9134-32E77078E55D}"/>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DCE037BC-B2C1-4432-895F-58D7EDE24DBF}"/>
              </a:ext>
            </a:extLst>
          </p:cNvPr>
          <p:cNvSpPr>
            <a:spLocks noGrp="1"/>
          </p:cNvSpPr>
          <p:nvPr>
            <p:ph type="hdr" sz="quarter"/>
          </p:nvPr>
        </p:nvSpPr>
        <p:spPr/>
        <p:txBody>
          <a:bodyPr/>
          <a:lstStyle/>
          <a:p>
            <a:r>
              <a:rPr lang="en-US"/>
              <a:t>Class – The Life Of Chris (284)</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241A1BFB-95D9-41DA-A621-4A471B466F1A}" type="datetime1">
              <a:rPr lang="en-US" smtClean="0"/>
              <a:t>12/3/2021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818613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080681D-6C6E-4E80-B10F-B09E3AD1D10C}" type="datetime1">
              <a:rPr lang="en-US" smtClean="0"/>
              <a:t>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19596601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080681D-6C6E-4E80-B10F-B09E3AD1D10C}" type="datetime1">
              <a:rPr lang="en-US" smtClean="0"/>
              <a:t>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22155301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080681D-6C6E-4E80-B10F-B09E3AD1D10C}" type="datetime1">
              <a:rPr lang="en-US" smtClean="0"/>
              <a:t>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998362856"/>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080681D-6C6E-4E80-B10F-B09E3AD1D10C}" type="datetime1">
              <a:rPr lang="en-US" smtClean="0"/>
              <a:t>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037878917"/>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9080681D-6C6E-4E80-B10F-B09E3AD1D10C}" type="datetime1">
              <a:rPr lang="en-US" smtClean="0"/>
              <a:t>12/3/2021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039536423"/>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9080681D-6C6E-4E80-B10F-B09E3AD1D10C}" type="datetime1">
              <a:rPr lang="en-US" smtClean="0"/>
              <a:t>12/3/2021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135044177"/>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0422A1-C9B2-4C50-8966-439F8856C74D}" type="datetime1">
              <a:rPr lang="en-US" smtClean="0"/>
              <a:t>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8133872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8A6944-FEF1-4525-9D32-4FD05524128F}" type="datetime1">
              <a:rPr lang="en-US" smtClean="0"/>
              <a:t>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647169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C42F22-309E-4E2B-B9EB-6ADE47EC3DCE}" type="datetime1">
              <a:rPr lang="en-US" smtClean="0"/>
              <a:t>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4290512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20CC8AA-70BC-48AB-9BA2-E78B4B082A8A}" type="datetime1">
              <a:rPr lang="en-US" smtClean="0"/>
              <a:t>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091077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8364799-2C8C-4578-A3C7-47B9C928B857}" type="datetime1">
              <a:rPr lang="en-US" smtClean="0"/>
              <a:t>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72013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81DD25-693A-4C48-9608-CF199190EA06}" type="datetime1">
              <a:rPr lang="en-US" smtClean="0"/>
              <a:t>12/3/2021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265566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CA57D1-5211-4B82-948C-BF85FAC50B2C}" type="datetime1">
              <a:rPr lang="en-US" smtClean="0"/>
              <a:t>12/3/2021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3668903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E1C3A8-0516-41F2-AF45-C68129C339A1}" type="datetime1">
              <a:rPr lang="en-US" smtClean="0"/>
              <a:t>12/3/2021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529445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E2A14D63-933F-47E6-B249-CA5E92A76DDE}" type="datetime1">
              <a:rPr lang="en-US" smtClean="0"/>
              <a:t>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2528594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8FEFF2F-04C1-475B-A023-25A4BFE07568}" type="datetime1">
              <a:rPr lang="en-US" smtClean="0"/>
              <a:t>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1F227-E1D8-443B-A186-C40DF9C0D22F}" type="slidenum">
              <a:rPr lang="en-US" smtClean="0"/>
              <a:pPr/>
              <a:t>‹#›</a:t>
            </a:fld>
            <a:endParaRPr lang="en-US"/>
          </a:p>
        </p:txBody>
      </p:sp>
    </p:spTree>
    <p:extLst>
      <p:ext uri="{BB962C8B-B14F-4D97-AF65-F5344CB8AC3E}">
        <p14:creationId xmlns:p14="http://schemas.microsoft.com/office/powerpoint/2010/main" val="1365509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9080681D-6C6E-4E80-B10F-B09E3AD1D10C}" type="datetime1">
              <a:rPr lang="en-US" smtClean="0"/>
              <a:t>12/3/2021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951F227-E1D8-443B-A186-C40DF9C0D22F}" type="slidenum">
              <a:rPr lang="en-US" smtClean="0"/>
              <a:pPr/>
              <a:t>‹#›</a:t>
            </a:fld>
            <a:endParaRPr lang="en-US"/>
          </a:p>
        </p:txBody>
      </p:sp>
    </p:spTree>
    <p:extLst>
      <p:ext uri="{BB962C8B-B14F-4D97-AF65-F5344CB8AC3E}">
        <p14:creationId xmlns:p14="http://schemas.microsoft.com/office/powerpoint/2010/main" val="3297535119"/>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ransition spd="slow">
    <p:fade thruBlk="1"/>
  </p:transition>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4679" y="700644"/>
            <a:ext cx="7305974" cy="1311128"/>
          </a:xfrm>
        </p:spPr>
        <p:txBody>
          <a:bodyPr>
            <a:spAutoFit/>
          </a:bodyPr>
          <a:lstStyle/>
          <a:p>
            <a:r>
              <a:rPr lang="en-US" sz="4400" dirty="0">
                <a:solidFill>
                  <a:schemeClr val="tx1"/>
                </a:solidFill>
              </a:rPr>
              <a:t>LESSON 16: Concerning Offenses, </a:t>
            </a:r>
            <a:br>
              <a:rPr lang="en-US" sz="4400" dirty="0">
                <a:solidFill>
                  <a:schemeClr val="tx1"/>
                </a:solidFill>
              </a:rPr>
            </a:br>
            <a:r>
              <a:rPr lang="en-US" sz="4400" dirty="0">
                <a:solidFill>
                  <a:schemeClr val="tx1"/>
                </a:solidFill>
              </a:rPr>
              <a:t>Faith, and Service</a:t>
            </a:r>
          </a:p>
        </p:txBody>
      </p:sp>
      <p:sp>
        <p:nvSpPr>
          <p:cNvPr id="3" name="Subtitle 2"/>
          <p:cNvSpPr>
            <a:spLocks noGrp="1"/>
          </p:cNvSpPr>
          <p:nvPr>
            <p:ph type="subTitle" idx="1"/>
          </p:nvPr>
        </p:nvSpPr>
        <p:spPr>
          <a:xfrm>
            <a:off x="1657349" y="2729989"/>
            <a:ext cx="6858000" cy="1718419"/>
          </a:xfrm>
        </p:spPr>
        <p:txBody>
          <a:bodyPr>
            <a:spAutoFit/>
          </a:bodyPr>
          <a:lstStyle/>
          <a:p>
            <a:r>
              <a:rPr lang="en-US" sz="7000" dirty="0">
                <a:solidFill>
                  <a:schemeClr val="tx1"/>
                </a:solidFill>
              </a:rPr>
              <a:t>Luke 17:1-10</a:t>
            </a:r>
          </a:p>
          <a:p>
            <a:r>
              <a:rPr lang="en-US" sz="4000" dirty="0">
                <a:solidFill>
                  <a:schemeClr val="tx1"/>
                </a:solidFill>
              </a:rPr>
              <a:t>November 17, 2021</a:t>
            </a:r>
            <a:endParaRPr lang="en-US" dirty="0">
              <a:solidFill>
                <a:schemeClr val="tx1"/>
              </a:solidFill>
            </a:endParaRPr>
          </a:p>
        </p:txBody>
      </p:sp>
      <p:sp>
        <p:nvSpPr>
          <p:cNvPr id="4" name="Slide Number Placeholder 3"/>
          <p:cNvSpPr>
            <a:spLocks noGrp="1"/>
          </p:cNvSpPr>
          <p:nvPr>
            <p:ph type="sldNum" sz="quarter" idx="12"/>
          </p:nvPr>
        </p:nvSpPr>
        <p:spPr/>
        <p:txBody>
          <a:bodyPr/>
          <a:lstStyle/>
          <a:p>
            <a:pPr defTabSz="457200">
              <a:defRPr/>
            </a:pPr>
            <a:fld id="{5951F227-E1D8-443B-A186-C40DF9C0D22F}" type="slidenum">
              <a:rPr lang="en-US" sz="1200">
                <a:solidFill>
                  <a:prstClr val="white">
                    <a:shade val="50000"/>
                  </a:prstClr>
                </a:solidFill>
                <a:latin typeface="Book Antiqua"/>
              </a:rPr>
              <a:pPr defTabSz="457200">
                <a:defRPr/>
              </a:pPr>
              <a:t>1</a:t>
            </a:fld>
            <a:endParaRPr lang="en-US" sz="1200">
              <a:solidFill>
                <a:prstClr val="white">
                  <a:shade val="50000"/>
                </a:prstClr>
              </a:solidFill>
              <a:latin typeface="Book Antiqua"/>
            </a:endParaRPr>
          </a:p>
        </p:txBody>
      </p:sp>
    </p:spTree>
    <p:extLst>
      <p:ext uri="{BB962C8B-B14F-4D97-AF65-F5344CB8AC3E}">
        <p14:creationId xmlns:p14="http://schemas.microsoft.com/office/powerpoint/2010/main" val="6172610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28650" y="427749"/>
            <a:ext cx="7886700" cy="1200329"/>
          </a:xfrm>
        </p:spPr>
        <p:txBody>
          <a:bodyPr>
            <a:spAutoFit/>
          </a:bodyPr>
          <a:lstStyle/>
          <a:p>
            <a:r>
              <a:rPr lang="en-US" sz="4000" dirty="0">
                <a:solidFill>
                  <a:schemeClr val="tx1"/>
                </a:solidFill>
              </a:rPr>
              <a:t>Often Asked Questions About Forgiveness:</a:t>
            </a:r>
          </a:p>
        </p:txBody>
      </p:sp>
      <p:sp>
        <p:nvSpPr>
          <p:cNvPr id="20483" name="Rectangle 3"/>
          <p:cNvSpPr>
            <a:spLocks noGrp="1" noChangeArrowheads="1"/>
          </p:cNvSpPr>
          <p:nvPr>
            <p:ph idx="1"/>
          </p:nvPr>
        </p:nvSpPr>
        <p:spPr>
          <a:xfrm>
            <a:off x="600369" y="1771307"/>
            <a:ext cx="7980960" cy="5045484"/>
          </a:xfrm>
        </p:spPr>
        <p:txBody>
          <a:bodyPr>
            <a:spAutoFit/>
          </a:bodyPr>
          <a:lstStyle/>
          <a:p>
            <a:pPr>
              <a:buNone/>
            </a:pPr>
            <a:r>
              <a:rPr lang="en-US" sz="3600" u="sng" dirty="0">
                <a:solidFill>
                  <a:schemeClr val="tx1"/>
                </a:solidFill>
              </a:rPr>
              <a:t>Can the mind ever forget what others have done</a:t>
            </a:r>
            <a:r>
              <a:rPr lang="en-US" sz="3600" dirty="0">
                <a:solidFill>
                  <a:schemeClr val="tx1"/>
                </a:solidFill>
              </a:rPr>
              <a:t>?</a:t>
            </a:r>
          </a:p>
          <a:p>
            <a:pPr>
              <a:buFont typeface="Wingdings" pitchFamily="2" charset="2"/>
              <a:buChar char="Ø"/>
            </a:pPr>
            <a:r>
              <a:rPr lang="en-US" sz="3200" dirty="0">
                <a:solidFill>
                  <a:schemeClr val="tx1"/>
                </a:solidFill>
              </a:rPr>
              <a:t>Paul did not maintain a “hate list</a:t>
            </a:r>
            <a:r>
              <a:rPr lang="en-US" sz="3200" i="1" dirty="0">
                <a:solidFill>
                  <a:schemeClr val="tx1"/>
                </a:solidFill>
              </a:rPr>
              <a:t>.”</a:t>
            </a:r>
            <a:br>
              <a:rPr lang="en-US" sz="3200" i="1" dirty="0">
                <a:solidFill>
                  <a:schemeClr val="tx1"/>
                </a:solidFill>
              </a:rPr>
            </a:br>
            <a:r>
              <a:rPr lang="en-US" sz="3200" dirty="0">
                <a:solidFill>
                  <a:schemeClr val="tx1"/>
                </a:solidFill>
              </a:rPr>
              <a:t>cf. 1 Corinthians 13:5, </a:t>
            </a:r>
            <a:r>
              <a:rPr lang="en-US" sz="3200" i="1" dirty="0">
                <a:solidFill>
                  <a:schemeClr val="tx1"/>
                </a:solidFill>
              </a:rPr>
              <a:t>“Love does not take account of evil …”</a:t>
            </a:r>
          </a:p>
          <a:p>
            <a:pPr>
              <a:buNone/>
            </a:pPr>
            <a:endParaRPr lang="en-US" sz="3200" i="1" dirty="0">
              <a:solidFill>
                <a:schemeClr val="tx1"/>
              </a:solidFill>
            </a:endParaRPr>
          </a:p>
          <a:p>
            <a:pPr lvl="1">
              <a:buFont typeface="Wingdings" pitchFamily="2" charset="2"/>
              <a:buChar char="Ø"/>
            </a:pPr>
            <a:r>
              <a:rPr lang="en-US" sz="3200" dirty="0">
                <a:solidFill>
                  <a:schemeClr val="tx1"/>
                </a:solidFill>
              </a:rPr>
              <a:t>We did when we were children …</a:t>
            </a:r>
          </a:p>
          <a:p>
            <a:pPr lvl="1">
              <a:buFont typeface="Wingdings" pitchFamily="2" charset="2"/>
              <a:buChar char="Ø"/>
            </a:pPr>
            <a:r>
              <a:rPr lang="en-US" sz="3200" dirty="0">
                <a:solidFill>
                  <a:schemeClr val="tx1"/>
                </a:solidFill>
              </a:rPr>
              <a:t>We do as parents with our children …</a:t>
            </a:r>
          </a:p>
          <a:p>
            <a:pPr lvl="1">
              <a:buFont typeface="Wingdings" pitchFamily="2" charset="2"/>
              <a:buChar char="Ø"/>
            </a:pPr>
            <a:r>
              <a:rPr lang="en-US" sz="3200" dirty="0">
                <a:solidFill>
                  <a:schemeClr val="tx1"/>
                </a:solidFill>
              </a:rPr>
              <a:t>We forget our own faults …</a:t>
            </a:r>
          </a:p>
          <a:p>
            <a:pPr lvl="1">
              <a:buFont typeface="Wingdings" pitchFamily="2" charset="2"/>
              <a:buChar char="Ø"/>
            </a:pPr>
            <a:r>
              <a:rPr lang="en-US" sz="3200" dirty="0">
                <a:solidFill>
                  <a:schemeClr val="tx1"/>
                </a:solidFill>
              </a:rPr>
              <a:t>God says we can do both – Ephesians 4:32.</a:t>
            </a:r>
          </a:p>
        </p:txBody>
      </p:sp>
      <p:sp>
        <p:nvSpPr>
          <p:cNvPr id="4" name="Slide Number Placeholder 3"/>
          <p:cNvSpPr>
            <a:spLocks noGrp="1"/>
          </p:cNvSpPr>
          <p:nvPr>
            <p:ph type="sldNum" sz="quarter" idx="12"/>
          </p:nvPr>
        </p:nvSpPr>
        <p:spPr/>
        <p:txBody>
          <a:bodyPr/>
          <a:lstStyle/>
          <a:p>
            <a:pPr defTabSz="457200">
              <a:defRPr/>
            </a:pPr>
            <a:fld id="{0B7FAC3B-78BE-49BE-A698-61AB6F804081}"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defTabSz="457200">
                <a:defRPr/>
              </a:pPr>
              <a:t>10</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extLst>
      <p:ext uri="{BB962C8B-B14F-4D97-AF65-F5344CB8AC3E}">
        <p14:creationId xmlns:p14="http://schemas.microsoft.com/office/powerpoint/2010/main" val="1385235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28650" y="427749"/>
            <a:ext cx="7886700" cy="1200329"/>
          </a:xfrm>
        </p:spPr>
        <p:txBody>
          <a:bodyPr>
            <a:spAutoFit/>
          </a:bodyPr>
          <a:lstStyle/>
          <a:p>
            <a:r>
              <a:rPr lang="en-US" sz="4000" dirty="0">
                <a:solidFill>
                  <a:schemeClr val="tx1"/>
                </a:solidFill>
              </a:rPr>
              <a:t>Often Asked Questions About Forgiveness:</a:t>
            </a:r>
          </a:p>
        </p:txBody>
      </p:sp>
      <p:sp>
        <p:nvSpPr>
          <p:cNvPr id="20483" name="Rectangle 3"/>
          <p:cNvSpPr>
            <a:spLocks noGrp="1" noChangeArrowheads="1"/>
          </p:cNvSpPr>
          <p:nvPr>
            <p:ph idx="1"/>
          </p:nvPr>
        </p:nvSpPr>
        <p:spPr>
          <a:xfrm>
            <a:off x="210966" y="1762254"/>
            <a:ext cx="8743950" cy="5057795"/>
          </a:xfrm>
        </p:spPr>
        <p:txBody>
          <a:bodyPr wrap="square">
            <a:spAutoFit/>
          </a:bodyPr>
          <a:lstStyle/>
          <a:p>
            <a:pPr>
              <a:buNone/>
            </a:pPr>
            <a:r>
              <a:rPr lang="en-US" sz="3600" u="sng" dirty="0">
                <a:solidFill>
                  <a:schemeClr val="tx1"/>
                </a:solidFill>
              </a:rPr>
              <a:t>Can the mind ever forget what others have done</a:t>
            </a:r>
            <a:r>
              <a:rPr lang="en-US" sz="3600" dirty="0">
                <a:solidFill>
                  <a:schemeClr val="tx1"/>
                </a:solidFill>
              </a:rPr>
              <a:t>? Ephesians 4:32</a:t>
            </a:r>
          </a:p>
          <a:p>
            <a:r>
              <a:rPr lang="en-US" sz="2800" dirty="0">
                <a:solidFill>
                  <a:schemeClr val="tx1"/>
                </a:solidFill>
              </a:rPr>
              <a:t>Did God remember them? Hebrews 8:12; 10:17</a:t>
            </a:r>
          </a:p>
          <a:p>
            <a:pPr lvl="1"/>
            <a:r>
              <a:rPr lang="en-US" sz="2400" dirty="0">
                <a:solidFill>
                  <a:schemeClr val="tx1"/>
                </a:solidFill>
              </a:rPr>
              <a:t>If not, how did He inspire the writers to write about them? </a:t>
            </a:r>
          </a:p>
          <a:p>
            <a:pPr lvl="1"/>
            <a:r>
              <a:rPr lang="en-US" sz="2400" dirty="0">
                <a:solidFill>
                  <a:schemeClr val="tx1"/>
                </a:solidFill>
              </a:rPr>
              <a:t>Did God forgive the fornicator in Corinth? After he repented we read, </a:t>
            </a:r>
            <a:r>
              <a:rPr lang="en-US" sz="2400" i="1" dirty="0">
                <a:solidFill>
                  <a:schemeClr val="tx1"/>
                </a:solidFill>
              </a:rPr>
              <a:t>“Sufficient to such a one is this punishment which was inflicted by the many; so that contrariwise ye should rather forgive him and comfort him, lest by any means such a one should be swallowed up with his overmuch sorrow”</a:t>
            </a:r>
            <a:r>
              <a:rPr lang="en-US" sz="2400" dirty="0">
                <a:solidFill>
                  <a:schemeClr val="tx1"/>
                </a:solidFill>
              </a:rPr>
              <a:t> (2 Corinthians 2:6-7).s</a:t>
            </a:r>
          </a:p>
          <a:p>
            <a:pPr lvl="1"/>
            <a:r>
              <a:rPr lang="en-US" sz="2400" dirty="0">
                <a:solidFill>
                  <a:schemeClr val="tx1"/>
                </a:solidFill>
              </a:rPr>
              <a:t>This clearly implies that God had forgiven him, and that they were to do likewise, yet God </a:t>
            </a:r>
            <a:r>
              <a:rPr lang="en-US" sz="2400" i="1" dirty="0">
                <a:solidFill>
                  <a:schemeClr val="tx1"/>
                </a:solidFill>
              </a:rPr>
              <a:t>“</a:t>
            </a:r>
            <a:r>
              <a:rPr lang="en-US" sz="2400" i="1" u="sng" dirty="0">
                <a:solidFill>
                  <a:schemeClr val="tx1"/>
                </a:solidFill>
              </a:rPr>
              <a:t>remembered” </a:t>
            </a:r>
            <a:r>
              <a:rPr lang="en-US" sz="2400" u="sng" dirty="0">
                <a:solidFill>
                  <a:schemeClr val="tx1"/>
                </a:solidFill>
              </a:rPr>
              <a:t>in the sense that He inspired Paul to write about it</a:t>
            </a:r>
            <a:r>
              <a:rPr lang="en-US" sz="2400" dirty="0">
                <a:solidFill>
                  <a:schemeClr val="tx1"/>
                </a:solidFill>
              </a:rPr>
              <a:t>. There is a difference between forgiving and forgetting.</a:t>
            </a:r>
          </a:p>
        </p:txBody>
      </p:sp>
      <p:sp>
        <p:nvSpPr>
          <p:cNvPr id="4" name="Slide Number Placeholder 3"/>
          <p:cNvSpPr>
            <a:spLocks noGrp="1"/>
          </p:cNvSpPr>
          <p:nvPr>
            <p:ph type="sldNum" sz="quarter" idx="12"/>
          </p:nvPr>
        </p:nvSpPr>
        <p:spPr/>
        <p:txBody>
          <a:bodyPr/>
          <a:lstStyle/>
          <a:p>
            <a:pPr defTabSz="457200">
              <a:defRPr/>
            </a:pPr>
            <a:fld id="{0B7FAC3B-78BE-49BE-A698-61AB6F804081}"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defTabSz="457200">
                <a:defRPr/>
              </a:pPr>
              <a:t>11</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28650" y="427749"/>
            <a:ext cx="7886700" cy="1200329"/>
          </a:xfrm>
        </p:spPr>
        <p:txBody>
          <a:bodyPr>
            <a:spAutoFit/>
          </a:bodyPr>
          <a:lstStyle/>
          <a:p>
            <a:r>
              <a:rPr lang="en-US" sz="4000" dirty="0">
                <a:solidFill>
                  <a:schemeClr val="tx1"/>
                </a:solidFill>
              </a:rPr>
              <a:t>Often Asked Questions About Forgiveness:</a:t>
            </a:r>
          </a:p>
        </p:txBody>
      </p:sp>
      <p:sp>
        <p:nvSpPr>
          <p:cNvPr id="20483" name="Rectangle 3"/>
          <p:cNvSpPr>
            <a:spLocks noGrp="1" noChangeArrowheads="1"/>
          </p:cNvSpPr>
          <p:nvPr>
            <p:ph idx="1"/>
          </p:nvPr>
        </p:nvSpPr>
        <p:spPr>
          <a:xfrm>
            <a:off x="161925" y="1761425"/>
            <a:ext cx="8820150" cy="4622804"/>
          </a:xfrm>
        </p:spPr>
        <p:txBody>
          <a:bodyPr wrap="square">
            <a:spAutoFit/>
          </a:bodyPr>
          <a:lstStyle/>
          <a:p>
            <a:pPr>
              <a:buNone/>
            </a:pPr>
            <a:r>
              <a:rPr lang="en-US" sz="3600" u="sng" dirty="0">
                <a:solidFill>
                  <a:schemeClr val="tx1"/>
                </a:solidFill>
              </a:rPr>
              <a:t>Can the mind ever forget what others have done</a:t>
            </a:r>
            <a:r>
              <a:rPr lang="en-US" sz="3600" dirty="0">
                <a:solidFill>
                  <a:schemeClr val="tx1"/>
                </a:solidFill>
              </a:rPr>
              <a:t>? Ephesians 4:32</a:t>
            </a:r>
          </a:p>
          <a:p>
            <a:r>
              <a:rPr lang="en-US" sz="2800" dirty="0">
                <a:solidFill>
                  <a:schemeClr val="tx1"/>
                </a:solidFill>
              </a:rPr>
              <a:t>Did God remember them? Hebrews 8:12; 10:1-4, 17</a:t>
            </a:r>
          </a:p>
          <a:p>
            <a:pPr lvl="1"/>
            <a:r>
              <a:rPr lang="en-US" sz="2400" dirty="0">
                <a:solidFill>
                  <a:schemeClr val="tx1"/>
                </a:solidFill>
              </a:rPr>
              <a:t>“This is evidently spoken after the manner of men, and in accordance with human apprehension. It cannot mean literally that God forgets that people are sinners, </a:t>
            </a:r>
            <a:r>
              <a:rPr lang="en-US" sz="2400" u="sng" dirty="0">
                <a:solidFill>
                  <a:schemeClr val="tx1"/>
                </a:solidFill>
              </a:rPr>
              <a:t>but it means that he treats them as if this were forgotten</a:t>
            </a:r>
            <a:r>
              <a:rPr lang="en-US" sz="2400" dirty="0">
                <a:solidFill>
                  <a:schemeClr val="tx1"/>
                </a:solidFill>
              </a:rPr>
              <a:t>. Their sins are not charged upon them, and they are no more punished than if they had passed entirely out of the recollection. God treats them with just as much kindness, and regards them with as sincere affection, as if their sins ceased wholly to be remembered, or which is the same thing, as if they had never sinned.” </a:t>
            </a:r>
            <a:r>
              <a:rPr lang="en-US" sz="1800" dirty="0">
                <a:solidFill>
                  <a:schemeClr val="tx1"/>
                </a:solidFill>
              </a:rPr>
              <a:t>(Barnes Notes)</a:t>
            </a:r>
            <a:endParaRPr lang="en-US" sz="2400" dirty="0">
              <a:solidFill>
                <a:schemeClr val="tx1"/>
              </a:solidFill>
            </a:endParaRPr>
          </a:p>
        </p:txBody>
      </p:sp>
      <p:sp>
        <p:nvSpPr>
          <p:cNvPr id="4" name="Slide Number Placeholder 3"/>
          <p:cNvSpPr>
            <a:spLocks noGrp="1"/>
          </p:cNvSpPr>
          <p:nvPr>
            <p:ph type="sldNum" sz="quarter" idx="12"/>
          </p:nvPr>
        </p:nvSpPr>
        <p:spPr/>
        <p:txBody>
          <a:bodyPr/>
          <a:lstStyle/>
          <a:p>
            <a:pPr defTabSz="457200">
              <a:defRPr/>
            </a:pPr>
            <a:fld id="{0B7FAC3B-78BE-49BE-A698-61AB6F804081}"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defTabSz="457200">
                <a:defRPr/>
              </a:pPr>
              <a:t>12</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extLst>
      <p:ext uri="{BB962C8B-B14F-4D97-AF65-F5344CB8AC3E}">
        <p14:creationId xmlns:p14="http://schemas.microsoft.com/office/powerpoint/2010/main" val="39202931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28650" y="427749"/>
            <a:ext cx="7886700" cy="1200329"/>
          </a:xfrm>
        </p:spPr>
        <p:txBody>
          <a:bodyPr>
            <a:spAutoFit/>
          </a:bodyPr>
          <a:lstStyle/>
          <a:p>
            <a:r>
              <a:rPr lang="en-US" sz="4000" dirty="0">
                <a:solidFill>
                  <a:schemeClr val="tx1"/>
                </a:solidFill>
              </a:rPr>
              <a:t>Often Asked Questions About Forgiveness:</a:t>
            </a:r>
          </a:p>
        </p:txBody>
      </p:sp>
      <p:sp>
        <p:nvSpPr>
          <p:cNvPr id="20483" name="Rectangle 3"/>
          <p:cNvSpPr>
            <a:spLocks noGrp="1" noChangeArrowheads="1"/>
          </p:cNvSpPr>
          <p:nvPr>
            <p:ph idx="1"/>
          </p:nvPr>
        </p:nvSpPr>
        <p:spPr>
          <a:xfrm>
            <a:off x="161925" y="1825625"/>
            <a:ext cx="8896350" cy="4555093"/>
          </a:xfrm>
        </p:spPr>
        <p:txBody>
          <a:bodyPr wrap="square">
            <a:spAutoFit/>
          </a:bodyPr>
          <a:lstStyle/>
          <a:p>
            <a:pPr>
              <a:buNone/>
            </a:pPr>
            <a:r>
              <a:rPr lang="en-US" sz="3600" u="sng" dirty="0">
                <a:solidFill>
                  <a:schemeClr val="tx1"/>
                </a:solidFill>
              </a:rPr>
              <a:t>Can the mind ever forget what I have done</a:t>
            </a:r>
            <a:r>
              <a:rPr lang="en-US" sz="3600" dirty="0">
                <a:solidFill>
                  <a:schemeClr val="tx1"/>
                </a:solidFill>
              </a:rPr>
              <a:t>?</a:t>
            </a:r>
          </a:p>
          <a:p>
            <a:pPr>
              <a:buFont typeface="Wingdings" pitchFamily="2" charset="2"/>
              <a:buChar char="Ø"/>
            </a:pPr>
            <a:r>
              <a:rPr lang="en-US" u="sng" dirty="0">
                <a:solidFill>
                  <a:schemeClr val="tx1"/>
                </a:solidFill>
              </a:rPr>
              <a:t>Saul of Tarsus</a:t>
            </a:r>
            <a:r>
              <a:rPr lang="en-US" dirty="0">
                <a:solidFill>
                  <a:schemeClr val="tx1"/>
                </a:solidFill>
              </a:rPr>
              <a:t> was forgiven of his sins when he was baptized </a:t>
            </a:r>
            <a:r>
              <a:rPr lang="en-US" i="1" dirty="0">
                <a:solidFill>
                  <a:schemeClr val="tx1"/>
                </a:solidFill>
              </a:rPr>
              <a:t>“to wash away”</a:t>
            </a:r>
            <a:r>
              <a:rPr lang="en-US" dirty="0">
                <a:solidFill>
                  <a:schemeClr val="tx1"/>
                </a:solidFill>
              </a:rPr>
              <a:t> his sins (Acts 22:16), but he remembered his past sins when he wrote Timothy (1 Timothy 1:13-15; cf. Philippians 3:13).</a:t>
            </a:r>
          </a:p>
          <a:p>
            <a:pPr>
              <a:buFont typeface="Wingdings" pitchFamily="2" charset="2"/>
              <a:buChar char="Ø"/>
            </a:pPr>
            <a:r>
              <a:rPr lang="en-US" u="sng" dirty="0">
                <a:solidFill>
                  <a:schemeClr val="tx1"/>
                </a:solidFill>
              </a:rPr>
              <a:t>David</a:t>
            </a:r>
            <a:r>
              <a:rPr lang="en-US" dirty="0">
                <a:solidFill>
                  <a:schemeClr val="tx1"/>
                </a:solidFill>
              </a:rPr>
              <a:t> was forgiven, yet he remembered his past sins. Nathan said, </a:t>
            </a:r>
            <a:r>
              <a:rPr lang="en-US" i="1" dirty="0">
                <a:solidFill>
                  <a:schemeClr val="tx1"/>
                </a:solidFill>
              </a:rPr>
              <a:t>“God hath put away thy sin”</a:t>
            </a:r>
            <a:r>
              <a:rPr lang="en-US" dirty="0">
                <a:solidFill>
                  <a:schemeClr val="tx1"/>
                </a:solidFill>
              </a:rPr>
              <a:t> (2 Samuel 12:13), but years later David wrote Psalms 32:1-5.</a:t>
            </a:r>
          </a:p>
          <a:p>
            <a:pPr>
              <a:buFont typeface="Wingdings" pitchFamily="2" charset="2"/>
              <a:buChar char="Ø"/>
            </a:pPr>
            <a:r>
              <a:rPr lang="en-US" u="sng" dirty="0">
                <a:solidFill>
                  <a:schemeClr val="tx1"/>
                </a:solidFill>
              </a:rPr>
              <a:t>The apostle Peter</a:t>
            </a:r>
            <a:r>
              <a:rPr lang="en-US" dirty="0">
                <a:solidFill>
                  <a:schemeClr val="tx1"/>
                </a:solidFill>
              </a:rPr>
              <a:t> was pricked in the heart by the crowing of a rooster (Luke 22:61-62), and obviously repented of his sin. His life afterward shows clearly that he was aware of God’s forgiveness, but no doubt the sound of a rooster crowing sent pains through his heart for a long time after that event.</a:t>
            </a:r>
          </a:p>
        </p:txBody>
      </p:sp>
      <p:sp>
        <p:nvSpPr>
          <p:cNvPr id="4" name="Slide Number Placeholder 3"/>
          <p:cNvSpPr>
            <a:spLocks noGrp="1"/>
          </p:cNvSpPr>
          <p:nvPr>
            <p:ph type="sldNum" sz="quarter" idx="12"/>
          </p:nvPr>
        </p:nvSpPr>
        <p:spPr/>
        <p:txBody>
          <a:bodyPr/>
          <a:lstStyle/>
          <a:p>
            <a:pPr defTabSz="457200">
              <a:defRPr/>
            </a:pPr>
            <a:fld id="{0B7FAC3B-78BE-49BE-A698-61AB6F804081}"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defTabSz="457200">
                <a:defRPr/>
              </a:pPr>
              <a:t>13</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extLst>
      <p:ext uri="{BB962C8B-B14F-4D97-AF65-F5344CB8AC3E}">
        <p14:creationId xmlns:p14="http://schemas.microsoft.com/office/powerpoint/2010/main" val="1181806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28650" y="427749"/>
            <a:ext cx="7886700" cy="1200329"/>
          </a:xfrm>
        </p:spPr>
        <p:txBody>
          <a:bodyPr>
            <a:spAutoFit/>
          </a:bodyPr>
          <a:lstStyle/>
          <a:p>
            <a:r>
              <a:rPr lang="en-US" sz="4000" dirty="0">
                <a:solidFill>
                  <a:schemeClr val="tx1"/>
                </a:solidFill>
              </a:rPr>
              <a:t>Often Asked Questions About Forgiveness:</a:t>
            </a:r>
          </a:p>
        </p:txBody>
      </p:sp>
      <p:sp>
        <p:nvSpPr>
          <p:cNvPr id="21507" name="Rectangle 3"/>
          <p:cNvSpPr>
            <a:spLocks noGrp="1" noChangeArrowheads="1"/>
          </p:cNvSpPr>
          <p:nvPr>
            <p:ph idx="1"/>
          </p:nvPr>
        </p:nvSpPr>
        <p:spPr>
          <a:xfrm>
            <a:off x="632614" y="1825631"/>
            <a:ext cx="7886699" cy="3843103"/>
          </a:xfrm>
        </p:spPr>
        <p:txBody>
          <a:bodyPr>
            <a:spAutoFit/>
          </a:bodyPr>
          <a:lstStyle/>
          <a:p>
            <a:pPr>
              <a:buNone/>
            </a:pPr>
            <a:r>
              <a:rPr lang="en-US" sz="3200" u="sng" dirty="0">
                <a:solidFill>
                  <a:schemeClr val="tx1"/>
                </a:solidFill>
              </a:rPr>
              <a:t>How often must I forgive</a:t>
            </a:r>
            <a:r>
              <a:rPr lang="en-US" sz="3200" dirty="0">
                <a:solidFill>
                  <a:schemeClr val="tx1"/>
                </a:solidFill>
              </a:rPr>
              <a:t>? Matthew 18:21-22; </a:t>
            </a:r>
            <a:br>
              <a:rPr lang="en-US" sz="3200" dirty="0">
                <a:solidFill>
                  <a:schemeClr val="tx1"/>
                </a:solidFill>
              </a:rPr>
            </a:br>
            <a:r>
              <a:rPr lang="en-US" sz="3200" dirty="0">
                <a:solidFill>
                  <a:schemeClr val="tx1"/>
                </a:solidFill>
              </a:rPr>
              <a:t>Luke 17:3-4.</a:t>
            </a:r>
          </a:p>
          <a:p>
            <a:r>
              <a:rPr lang="en-US" sz="3200" dirty="0">
                <a:solidFill>
                  <a:schemeClr val="tx1"/>
                </a:solidFill>
              </a:rPr>
              <a:t>Not a matter of arithmetic – but of love for my brother!</a:t>
            </a:r>
          </a:p>
          <a:p>
            <a:r>
              <a:rPr lang="en-US" sz="3200" dirty="0">
                <a:solidFill>
                  <a:schemeClr val="tx1"/>
                </a:solidFill>
              </a:rPr>
              <a:t>We must forgive, if need be, seven times in one day or </a:t>
            </a:r>
            <a:r>
              <a:rPr lang="en-US" sz="3200" i="1" dirty="0">
                <a:solidFill>
                  <a:schemeClr val="tx1"/>
                </a:solidFill>
              </a:rPr>
              <a:t>“seventy times seven.” </a:t>
            </a:r>
            <a:r>
              <a:rPr lang="en-US" sz="3200" dirty="0">
                <a:solidFill>
                  <a:schemeClr val="tx1"/>
                </a:solidFill>
              </a:rPr>
              <a:t>Not just 490 times, but as often as he repents, I must be willing to forgive.</a:t>
            </a:r>
          </a:p>
        </p:txBody>
      </p:sp>
      <p:sp>
        <p:nvSpPr>
          <p:cNvPr id="4" name="Slide Number Placeholder 3"/>
          <p:cNvSpPr>
            <a:spLocks noGrp="1"/>
          </p:cNvSpPr>
          <p:nvPr>
            <p:ph type="sldNum" sz="quarter" idx="12"/>
          </p:nvPr>
        </p:nvSpPr>
        <p:spPr/>
        <p:txBody>
          <a:bodyPr/>
          <a:lstStyle/>
          <a:p>
            <a:pPr defTabSz="457200">
              <a:defRPr/>
            </a:pPr>
            <a:fld id="{0B7FAC3B-78BE-49BE-A698-61AB6F804081}"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defTabSz="457200">
                <a:defRPr/>
              </a:pPr>
              <a:t>14</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28650" y="427749"/>
            <a:ext cx="7886700" cy="1200329"/>
          </a:xfrm>
        </p:spPr>
        <p:txBody>
          <a:bodyPr>
            <a:spAutoFit/>
          </a:bodyPr>
          <a:lstStyle/>
          <a:p>
            <a:r>
              <a:rPr lang="en-US" sz="4000" dirty="0">
                <a:solidFill>
                  <a:schemeClr val="tx1"/>
                </a:solidFill>
              </a:rPr>
              <a:t>Often Asked Questions About Forgiveness:</a:t>
            </a:r>
          </a:p>
        </p:txBody>
      </p:sp>
      <p:sp>
        <p:nvSpPr>
          <p:cNvPr id="22531" name="Rectangle 3"/>
          <p:cNvSpPr>
            <a:spLocks noGrp="1" noChangeArrowheads="1"/>
          </p:cNvSpPr>
          <p:nvPr>
            <p:ph idx="1"/>
          </p:nvPr>
        </p:nvSpPr>
        <p:spPr>
          <a:xfrm>
            <a:off x="585479" y="1825625"/>
            <a:ext cx="8007117" cy="4721292"/>
          </a:xfrm>
        </p:spPr>
        <p:txBody>
          <a:bodyPr>
            <a:spAutoFit/>
          </a:bodyPr>
          <a:lstStyle/>
          <a:p>
            <a:pPr>
              <a:buNone/>
            </a:pPr>
            <a:r>
              <a:rPr lang="en-US" sz="3600" u="sng" dirty="0">
                <a:solidFill>
                  <a:schemeClr val="tx1"/>
                </a:solidFill>
              </a:rPr>
              <a:t>What if the offender does not ask for my forgiveness</a:t>
            </a:r>
            <a:r>
              <a:rPr lang="en-US" sz="3600" dirty="0">
                <a:solidFill>
                  <a:schemeClr val="tx1"/>
                </a:solidFill>
              </a:rPr>
              <a:t>?</a:t>
            </a:r>
          </a:p>
          <a:p>
            <a:pPr>
              <a:buNone/>
            </a:pPr>
            <a:endParaRPr lang="en-US" sz="3600" dirty="0">
              <a:solidFill>
                <a:schemeClr val="tx1"/>
              </a:solidFill>
            </a:endParaRPr>
          </a:p>
          <a:p>
            <a:r>
              <a:rPr lang="en-US" sz="3600" dirty="0">
                <a:solidFill>
                  <a:schemeClr val="tx1"/>
                </a:solidFill>
              </a:rPr>
              <a:t>Jesus on the cross. Luke 23:34</a:t>
            </a:r>
            <a:br>
              <a:rPr lang="en-US" sz="3600" dirty="0">
                <a:solidFill>
                  <a:schemeClr val="tx1"/>
                </a:solidFill>
              </a:rPr>
            </a:br>
            <a:r>
              <a:rPr lang="en-US" sz="3600" dirty="0">
                <a:solidFill>
                  <a:schemeClr val="tx1"/>
                </a:solidFill>
              </a:rPr>
              <a:t>Did this give them forgiveness?</a:t>
            </a:r>
          </a:p>
          <a:p>
            <a:pPr lvl="1">
              <a:buFont typeface="Wingdings" panose="05000000000000000000" pitchFamily="2" charset="2"/>
              <a:buChar char="v"/>
            </a:pPr>
            <a:r>
              <a:rPr lang="en-US" sz="3200" b="1" dirty="0">
                <a:solidFill>
                  <a:schemeClr val="tx1"/>
                </a:solidFill>
              </a:rPr>
              <a:t>Of course not – conditioned upon their repentance! Acts 2:36-38; 1 John 1:9.</a:t>
            </a:r>
          </a:p>
          <a:p>
            <a:pPr lvl="1">
              <a:buFont typeface="Wingdings" panose="05000000000000000000" pitchFamily="2" charset="2"/>
              <a:buChar char="v"/>
            </a:pPr>
            <a:r>
              <a:rPr lang="en-US" sz="3200" dirty="0">
                <a:solidFill>
                  <a:schemeClr val="tx1"/>
                </a:solidFill>
              </a:rPr>
              <a:t>One who does not repent, has no Godly sorrow for his sin. cf</a:t>
            </a:r>
            <a:r>
              <a:rPr lang="en-US" sz="3600" dirty="0">
                <a:solidFill>
                  <a:schemeClr val="tx1"/>
                </a:solidFill>
              </a:rPr>
              <a:t>. </a:t>
            </a:r>
            <a:r>
              <a:rPr lang="en-US" sz="3200" dirty="0">
                <a:solidFill>
                  <a:schemeClr val="tx1"/>
                </a:solidFill>
              </a:rPr>
              <a:t>2</a:t>
            </a:r>
            <a:r>
              <a:rPr lang="en-US" sz="3600" dirty="0">
                <a:solidFill>
                  <a:schemeClr val="tx1"/>
                </a:solidFill>
              </a:rPr>
              <a:t> </a:t>
            </a:r>
            <a:r>
              <a:rPr lang="en-US" sz="3200" dirty="0">
                <a:solidFill>
                  <a:schemeClr val="tx1"/>
                </a:solidFill>
              </a:rPr>
              <a:t>Corinthians. 7:10</a:t>
            </a:r>
          </a:p>
        </p:txBody>
      </p:sp>
      <p:sp>
        <p:nvSpPr>
          <p:cNvPr id="4" name="Slide Number Placeholder 3"/>
          <p:cNvSpPr>
            <a:spLocks noGrp="1"/>
          </p:cNvSpPr>
          <p:nvPr>
            <p:ph type="sldNum" sz="quarter" idx="12"/>
          </p:nvPr>
        </p:nvSpPr>
        <p:spPr/>
        <p:txBody>
          <a:bodyPr/>
          <a:lstStyle/>
          <a:p>
            <a:pPr defTabSz="457200">
              <a:defRPr/>
            </a:pPr>
            <a:fld id="{0B7FAC3B-78BE-49BE-A698-61AB6F804081}"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defTabSz="457200">
                <a:defRPr/>
              </a:pPr>
              <a:t>15</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28650" y="427749"/>
            <a:ext cx="7886700" cy="1200329"/>
          </a:xfrm>
        </p:spPr>
        <p:txBody>
          <a:bodyPr>
            <a:spAutoFit/>
          </a:bodyPr>
          <a:lstStyle/>
          <a:p>
            <a:r>
              <a:rPr lang="en-US" sz="4000" dirty="0">
                <a:solidFill>
                  <a:schemeClr val="tx1"/>
                </a:solidFill>
              </a:rPr>
              <a:t>Often Asked Questions About Forgiveness:</a:t>
            </a:r>
          </a:p>
        </p:txBody>
      </p:sp>
      <p:sp>
        <p:nvSpPr>
          <p:cNvPr id="23555" name="Rectangle 3"/>
          <p:cNvSpPr>
            <a:spLocks noGrp="1" noChangeArrowheads="1"/>
          </p:cNvSpPr>
          <p:nvPr>
            <p:ph idx="1"/>
          </p:nvPr>
        </p:nvSpPr>
        <p:spPr>
          <a:xfrm>
            <a:off x="745730" y="1825625"/>
            <a:ext cx="7769620" cy="4883388"/>
          </a:xfrm>
        </p:spPr>
        <p:txBody>
          <a:bodyPr wrap="square">
            <a:spAutoFit/>
          </a:bodyPr>
          <a:lstStyle/>
          <a:p>
            <a:pPr>
              <a:buNone/>
            </a:pPr>
            <a:r>
              <a:rPr lang="en-US" sz="3600" u="sng" dirty="0">
                <a:solidFill>
                  <a:schemeClr val="tx1"/>
                </a:solidFill>
              </a:rPr>
              <a:t>How should we forgive one another</a:t>
            </a:r>
            <a:r>
              <a:rPr lang="en-US" sz="3600" dirty="0">
                <a:solidFill>
                  <a:schemeClr val="tx1"/>
                </a:solidFill>
              </a:rPr>
              <a:t>?</a:t>
            </a:r>
          </a:p>
          <a:p>
            <a:pPr marL="0" indent="0">
              <a:buNone/>
            </a:pPr>
            <a:endParaRPr lang="en-US" sz="3600" i="1" dirty="0">
              <a:solidFill>
                <a:schemeClr val="tx1"/>
              </a:solidFill>
            </a:endParaRPr>
          </a:p>
          <a:p>
            <a:pPr>
              <a:buFont typeface="Wingdings" pitchFamily="2" charset="2"/>
              <a:buChar char="Ø"/>
            </a:pPr>
            <a:r>
              <a:rPr lang="en-US" sz="3600" dirty="0">
                <a:solidFill>
                  <a:schemeClr val="tx1"/>
                </a:solidFill>
              </a:rPr>
              <a:t>Matthew 18:35, </a:t>
            </a:r>
            <a:r>
              <a:rPr lang="en-US" sz="3600" i="1" dirty="0">
                <a:solidFill>
                  <a:schemeClr val="tx1"/>
                </a:solidFill>
              </a:rPr>
              <a:t>“from the heart.”</a:t>
            </a:r>
            <a:br>
              <a:rPr lang="en-US" sz="3600" dirty="0">
                <a:solidFill>
                  <a:schemeClr val="tx1"/>
                </a:solidFill>
              </a:rPr>
            </a:br>
            <a:r>
              <a:rPr lang="en-US" sz="3600" dirty="0">
                <a:solidFill>
                  <a:schemeClr val="tx1"/>
                </a:solidFill>
              </a:rPr>
              <a:t>Fully and completely (finality involved). The same as God in Christ forgives us. Ephesians 4:32</a:t>
            </a:r>
          </a:p>
          <a:p>
            <a:pPr marL="342900" lvl="1" indent="0">
              <a:buNone/>
            </a:pPr>
            <a:endParaRPr lang="en-US" sz="3200" dirty="0">
              <a:solidFill>
                <a:schemeClr val="tx1"/>
              </a:solidFill>
            </a:endParaRPr>
          </a:p>
          <a:p>
            <a:pPr>
              <a:buFont typeface="Wingdings" pitchFamily="2" charset="2"/>
              <a:buChar char="Ø"/>
            </a:pPr>
            <a:r>
              <a:rPr lang="en-US" sz="3600" dirty="0">
                <a:solidFill>
                  <a:schemeClr val="tx1"/>
                </a:solidFill>
              </a:rPr>
              <a:t>Jesus could, </a:t>
            </a:r>
            <a:r>
              <a:rPr lang="en-US" sz="3600" i="1" dirty="0">
                <a:solidFill>
                  <a:schemeClr val="tx1"/>
                </a:solidFill>
              </a:rPr>
              <a:t>“be touched by the feeling of our infirmities”</a:t>
            </a:r>
            <a:r>
              <a:rPr lang="en-US" sz="3600" dirty="0">
                <a:solidFill>
                  <a:schemeClr val="tx1"/>
                </a:solidFill>
              </a:rPr>
              <a:t> (Hebrews 4:15).</a:t>
            </a:r>
          </a:p>
        </p:txBody>
      </p:sp>
      <p:sp>
        <p:nvSpPr>
          <p:cNvPr id="4" name="Slide Number Placeholder 3"/>
          <p:cNvSpPr>
            <a:spLocks noGrp="1"/>
          </p:cNvSpPr>
          <p:nvPr>
            <p:ph type="sldNum" sz="quarter" idx="12"/>
          </p:nvPr>
        </p:nvSpPr>
        <p:spPr/>
        <p:txBody>
          <a:bodyPr/>
          <a:lstStyle/>
          <a:p>
            <a:pPr defTabSz="457200">
              <a:defRPr/>
            </a:pPr>
            <a:fld id="{0B7FAC3B-78BE-49BE-A698-61AB6F804081}"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defTabSz="457200">
                <a:defRPr/>
              </a:pPr>
              <a:t>16</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28650" y="429314"/>
            <a:ext cx="7886700" cy="1200329"/>
          </a:xfrm>
        </p:spPr>
        <p:txBody>
          <a:bodyPr>
            <a:spAutoFit/>
          </a:bodyPr>
          <a:lstStyle/>
          <a:p>
            <a:r>
              <a:rPr lang="en-US" sz="4000" dirty="0">
                <a:solidFill>
                  <a:schemeClr val="tx1"/>
                </a:solidFill>
              </a:rPr>
              <a:t>Often Asked Questions About Forgiveness:</a:t>
            </a:r>
          </a:p>
        </p:txBody>
      </p:sp>
      <p:sp>
        <p:nvSpPr>
          <p:cNvPr id="24579" name="Rectangle 3"/>
          <p:cNvSpPr>
            <a:spLocks noGrp="1" noChangeArrowheads="1"/>
          </p:cNvSpPr>
          <p:nvPr>
            <p:ph idx="1"/>
          </p:nvPr>
        </p:nvSpPr>
        <p:spPr>
          <a:xfrm>
            <a:off x="113122" y="1777930"/>
            <a:ext cx="8880046" cy="4770537"/>
          </a:xfrm>
        </p:spPr>
        <p:txBody>
          <a:bodyPr wrap="square">
            <a:spAutoFit/>
          </a:bodyPr>
          <a:lstStyle/>
          <a:p>
            <a:pPr>
              <a:lnSpc>
                <a:spcPct val="100000"/>
              </a:lnSpc>
              <a:spcBef>
                <a:spcPts val="0"/>
              </a:spcBef>
              <a:buNone/>
            </a:pPr>
            <a:r>
              <a:rPr lang="en-US" sz="3200" u="sng" dirty="0">
                <a:solidFill>
                  <a:schemeClr val="tx1"/>
                </a:solidFill>
              </a:rPr>
              <a:t>Barriers to Forgiveness</a:t>
            </a:r>
            <a:r>
              <a:rPr lang="en-US" sz="3200" dirty="0">
                <a:solidFill>
                  <a:schemeClr val="tx1"/>
                </a:solidFill>
              </a:rPr>
              <a:t>.</a:t>
            </a:r>
          </a:p>
          <a:p>
            <a:pPr>
              <a:lnSpc>
                <a:spcPct val="100000"/>
              </a:lnSpc>
              <a:spcBef>
                <a:spcPts val="0"/>
              </a:spcBef>
              <a:buFont typeface="Wingdings" panose="05000000000000000000" pitchFamily="2" charset="2"/>
              <a:buChar char="Ø"/>
            </a:pPr>
            <a:r>
              <a:rPr lang="en-US" sz="3200" dirty="0">
                <a:solidFill>
                  <a:schemeClr val="tx1"/>
                </a:solidFill>
              </a:rPr>
              <a:t>Bitterness.</a:t>
            </a:r>
          </a:p>
          <a:p>
            <a:pPr lvl="1">
              <a:lnSpc>
                <a:spcPct val="100000"/>
              </a:lnSpc>
              <a:spcBef>
                <a:spcPts val="0"/>
              </a:spcBef>
            </a:pPr>
            <a:r>
              <a:rPr lang="en-US" sz="2800" dirty="0">
                <a:solidFill>
                  <a:schemeClr val="tx1"/>
                </a:solidFill>
              </a:rPr>
              <a:t>Physically, bitterness can lead to health and stress problems.</a:t>
            </a:r>
          </a:p>
          <a:p>
            <a:pPr lvl="2">
              <a:lnSpc>
                <a:spcPct val="100000"/>
              </a:lnSpc>
              <a:spcBef>
                <a:spcPts val="0"/>
              </a:spcBef>
            </a:pPr>
            <a:r>
              <a:rPr lang="en-US" sz="2400" dirty="0">
                <a:solidFill>
                  <a:schemeClr val="tx1"/>
                </a:solidFill>
              </a:rPr>
              <a:t>Bitterness will destroy you! (cf. Ecclesiastes 8:14)</a:t>
            </a:r>
          </a:p>
          <a:p>
            <a:pPr lvl="1">
              <a:lnSpc>
                <a:spcPct val="100000"/>
              </a:lnSpc>
              <a:spcBef>
                <a:spcPts val="0"/>
              </a:spcBef>
            </a:pPr>
            <a:r>
              <a:rPr lang="en-US" sz="3200" dirty="0">
                <a:solidFill>
                  <a:schemeClr val="tx1"/>
                </a:solidFill>
              </a:rPr>
              <a:t>Spiritually, it is a poison that can prove fatal to the Christian.</a:t>
            </a:r>
          </a:p>
          <a:p>
            <a:pPr lvl="2">
              <a:lnSpc>
                <a:spcPct val="100000"/>
              </a:lnSpc>
              <a:spcBef>
                <a:spcPts val="0"/>
              </a:spcBef>
            </a:pPr>
            <a:r>
              <a:rPr lang="en-US" sz="2400" dirty="0">
                <a:solidFill>
                  <a:schemeClr val="tx1"/>
                </a:solidFill>
              </a:rPr>
              <a:t> Bitterness is a word associated with taste, but here it is used to accent a feeling.</a:t>
            </a:r>
          </a:p>
          <a:p>
            <a:pPr lvl="2">
              <a:lnSpc>
                <a:spcPct val="100000"/>
              </a:lnSpc>
              <a:spcBef>
                <a:spcPts val="0"/>
              </a:spcBef>
            </a:pPr>
            <a:r>
              <a:rPr lang="en-US" sz="2400" dirty="0">
                <a:solidFill>
                  <a:schemeClr val="tx1"/>
                </a:solidFill>
              </a:rPr>
              <a:t> Bitterness can be overcome; the Bible never tells us to do the impossible </a:t>
            </a:r>
            <a:r>
              <a:rPr lang="en-US" sz="2400" i="1" dirty="0">
                <a:solidFill>
                  <a:schemeClr val="tx1"/>
                </a:solidFill>
              </a:rPr>
              <a:t>(“put away ALL bitterness”).</a:t>
            </a: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B7FAC3B-78BE-49BE-A698-61AB6F804081}" type="slidenum">
              <a:rPr kumimoji="0" lang="en-US" sz="900" b="0"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900" b="0" i="0" u="none" strike="noStrike" kern="1200" cap="none" spc="0" normalizeH="0" baseline="0" noProof="0" dirty="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Corbel" panose="020B050302020402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animEffect transition="in" filter="slide(fromBottom)">
                                      <p:cBhvr>
                                        <p:cTn id="7" dur="500"/>
                                        <p:tgtEl>
                                          <p:spTgt spid="24579">
                                            <p:txEl>
                                              <p:pRg st="1" end="1"/>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24579">
                                            <p:txEl>
                                              <p:pRg st="2" end="2"/>
                                            </p:txEl>
                                          </p:spTgt>
                                        </p:tgtEl>
                                        <p:attrNameLst>
                                          <p:attrName>style.visibility</p:attrName>
                                        </p:attrNameLst>
                                      </p:cBhvr>
                                      <p:to>
                                        <p:strVal val="visible"/>
                                      </p:to>
                                    </p:set>
                                    <p:animEffect transition="in" filter="slide(fromBottom)">
                                      <p:cBhvr>
                                        <p:cTn id="10" dur="500"/>
                                        <p:tgtEl>
                                          <p:spTgt spid="24579">
                                            <p:txEl>
                                              <p:pRg st="2" end="2"/>
                                            </p:txEl>
                                          </p:spTgt>
                                        </p:tgtEl>
                                      </p:cBhvr>
                                    </p:animEffect>
                                  </p:childTnLst>
                                </p:cTn>
                              </p:par>
                              <p:par>
                                <p:cTn id="11" presetID="12" presetClass="entr" presetSubtype="4" fill="hold" grpId="0" nodeType="withEffect">
                                  <p:stCondLst>
                                    <p:cond delay="0"/>
                                  </p:stCondLst>
                                  <p:childTnLst>
                                    <p:set>
                                      <p:cBhvr>
                                        <p:cTn id="12" dur="1" fill="hold">
                                          <p:stCondLst>
                                            <p:cond delay="0"/>
                                          </p:stCondLst>
                                        </p:cTn>
                                        <p:tgtEl>
                                          <p:spTgt spid="24579">
                                            <p:txEl>
                                              <p:pRg st="3" end="3"/>
                                            </p:txEl>
                                          </p:spTgt>
                                        </p:tgtEl>
                                        <p:attrNameLst>
                                          <p:attrName>style.visibility</p:attrName>
                                        </p:attrNameLst>
                                      </p:cBhvr>
                                      <p:to>
                                        <p:strVal val="visible"/>
                                      </p:to>
                                    </p:set>
                                    <p:animEffect transition="in" filter="slide(fromBottom)">
                                      <p:cBhvr>
                                        <p:cTn id="13" dur="500"/>
                                        <p:tgtEl>
                                          <p:spTgt spid="24579">
                                            <p:txEl>
                                              <p:pRg st="3" end="3"/>
                                            </p:txEl>
                                          </p:spTgt>
                                        </p:tgtEl>
                                      </p:cBhvr>
                                    </p:animEffect>
                                  </p:childTnLst>
                                </p:cTn>
                              </p:par>
                              <p:par>
                                <p:cTn id="14" presetID="12" presetClass="entr" presetSubtype="4" fill="hold" grpId="0" nodeType="withEffect">
                                  <p:stCondLst>
                                    <p:cond delay="0"/>
                                  </p:stCondLst>
                                  <p:childTnLst>
                                    <p:set>
                                      <p:cBhvr>
                                        <p:cTn id="15" dur="1" fill="hold">
                                          <p:stCondLst>
                                            <p:cond delay="0"/>
                                          </p:stCondLst>
                                        </p:cTn>
                                        <p:tgtEl>
                                          <p:spTgt spid="24579">
                                            <p:txEl>
                                              <p:pRg st="4" end="4"/>
                                            </p:txEl>
                                          </p:spTgt>
                                        </p:tgtEl>
                                        <p:attrNameLst>
                                          <p:attrName>style.visibility</p:attrName>
                                        </p:attrNameLst>
                                      </p:cBhvr>
                                      <p:to>
                                        <p:strVal val="visible"/>
                                      </p:to>
                                    </p:set>
                                    <p:animEffect transition="in" filter="slide(fromBottom)">
                                      <p:cBhvr>
                                        <p:cTn id="16" dur="500"/>
                                        <p:tgtEl>
                                          <p:spTgt spid="24579">
                                            <p:txEl>
                                              <p:pRg st="4" end="4"/>
                                            </p:txEl>
                                          </p:spTgt>
                                        </p:tgtEl>
                                      </p:cBhvr>
                                    </p:animEffect>
                                  </p:childTnLst>
                                </p:cTn>
                              </p:par>
                              <p:par>
                                <p:cTn id="17" presetID="12" presetClass="entr" presetSubtype="4" fill="hold" grpId="0" nodeType="withEffect">
                                  <p:stCondLst>
                                    <p:cond delay="0"/>
                                  </p:stCondLst>
                                  <p:childTnLst>
                                    <p:set>
                                      <p:cBhvr>
                                        <p:cTn id="18" dur="1" fill="hold">
                                          <p:stCondLst>
                                            <p:cond delay="0"/>
                                          </p:stCondLst>
                                        </p:cTn>
                                        <p:tgtEl>
                                          <p:spTgt spid="24579">
                                            <p:txEl>
                                              <p:pRg st="5" end="5"/>
                                            </p:txEl>
                                          </p:spTgt>
                                        </p:tgtEl>
                                        <p:attrNameLst>
                                          <p:attrName>style.visibility</p:attrName>
                                        </p:attrNameLst>
                                      </p:cBhvr>
                                      <p:to>
                                        <p:strVal val="visible"/>
                                      </p:to>
                                    </p:set>
                                    <p:animEffect transition="in" filter="slide(fromBottom)">
                                      <p:cBhvr>
                                        <p:cTn id="19" dur="500"/>
                                        <p:tgtEl>
                                          <p:spTgt spid="24579">
                                            <p:txEl>
                                              <p:pRg st="5" end="5"/>
                                            </p:txEl>
                                          </p:spTgt>
                                        </p:tgtEl>
                                      </p:cBhvr>
                                    </p:animEffect>
                                  </p:childTnLst>
                                </p:cTn>
                              </p:par>
                              <p:par>
                                <p:cTn id="20" presetID="12" presetClass="entr" presetSubtype="4" fill="hold" grpId="0" nodeType="withEffect">
                                  <p:stCondLst>
                                    <p:cond delay="0"/>
                                  </p:stCondLst>
                                  <p:childTnLst>
                                    <p:set>
                                      <p:cBhvr>
                                        <p:cTn id="21" dur="1" fill="hold">
                                          <p:stCondLst>
                                            <p:cond delay="0"/>
                                          </p:stCondLst>
                                        </p:cTn>
                                        <p:tgtEl>
                                          <p:spTgt spid="24579">
                                            <p:txEl>
                                              <p:pRg st="6" end="6"/>
                                            </p:txEl>
                                          </p:spTgt>
                                        </p:tgtEl>
                                        <p:attrNameLst>
                                          <p:attrName>style.visibility</p:attrName>
                                        </p:attrNameLst>
                                      </p:cBhvr>
                                      <p:to>
                                        <p:strVal val="visible"/>
                                      </p:to>
                                    </p:set>
                                    <p:animEffect transition="in" filter="slide(fromBottom)">
                                      <p:cBhvr>
                                        <p:cTn id="22" dur="500"/>
                                        <p:tgtEl>
                                          <p:spTgt spid="245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28650" y="677048"/>
            <a:ext cx="7886700" cy="701731"/>
          </a:xfrm>
        </p:spPr>
        <p:txBody>
          <a:bodyPr>
            <a:spAutoFit/>
          </a:bodyPr>
          <a:lstStyle/>
          <a:p>
            <a:r>
              <a:rPr lang="en-US" b="0" dirty="0">
                <a:solidFill>
                  <a:schemeClr val="tx1"/>
                </a:solidFill>
              </a:rPr>
              <a:t>What Is Forgiveness?</a:t>
            </a:r>
          </a:p>
        </p:txBody>
      </p:sp>
      <p:sp>
        <p:nvSpPr>
          <p:cNvPr id="11267" name="Rectangle 3"/>
          <p:cNvSpPr>
            <a:spLocks noGrp="1" noChangeArrowheads="1"/>
          </p:cNvSpPr>
          <p:nvPr>
            <p:ph idx="1"/>
          </p:nvPr>
        </p:nvSpPr>
        <p:spPr>
          <a:xfrm>
            <a:off x="745730" y="1825625"/>
            <a:ext cx="7675350" cy="2419124"/>
          </a:xfrm>
        </p:spPr>
        <p:txBody>
          <a:bodyPr>
            <a:spAutoFit/>
          </a:bodyPr>
          <a:lstStyle/>
          <a:p>
            <a:pPr>
              <a:buFontTx/>
              <a:buNone/>
            </a:pPr>
            <a:r>
              <a:rPr lang="en-US" sz="3200" dirty="0">
                <a:solidFill>
                  <a:schemeClr val="tx1"/>
                </a:solidFill>
              </a:rPr>
              <a:t>“To excuse for a fault or an offense; pardon; </a:t>
            </a:r>
            <a:br>
              <a:rPr lang="en-US" dirty="0">
                <a:solidFill>
                  <a:schemeClr val="tx1"/>
                </a:solidFill>
              </a:rPr>
            </a:br>
            <a:r>
              <a:rPr lang="en-US" sz="4000" b="1" dirty="0">
                <a:solidFill>
                  <a:schemeClr val="tx1"/>
                </a:solidFill>
              </a:rPr>
              <a:t>To renounce anger or resentment against</a:t>
            </a:r>
            <a:r>
              <a:rPr lang="en-US" sz="3200" dirty="0">
                <a:solidFill>
                  <a:schemeClr val="tx1"/>
                </a:solidFill>
              </a:rPr>
              <a:t>. To absolve from payment of (a debt as an example).”</a:t>
            </a:r>
            <a:br>
              <a:rPr lang="en-US" sz="3200" dirty="0">
                <a:solidFill>
                  <a:schemeClr val="tx1"/>
                </a:solidFill>
              </a:rPr>
            </a:br>
            <a:r>
              <a:rPr lang="en-US" dirty="0">
                <a:solidFill>
                  <a:schemeClr val="tx1"/>
                </a:solidFill>
              </a:rPr>
              <a:t>(</a:t>
            </a:r>
            <a:r>
              <a:rPr lang="en-US" u="sng" dirty="0">
                <a:solidFill>
                  <a:schemeClr val="tx1"/>
                </a:solidFill>
              </a:rPr>
              <a:t>American Heritage Dictionary</a:t>
            </a:r>
            <a:r>
              <a:rPr lang="en-US" dirty="0">
                <a:solidFill>
                  <a:schemeClr val="tx1"/>
                </a:solidFill>
              </a:rPr>
              <a:t>)</a:t>
            </a:r>
          </a:p>
        </p:txBody>
      </p:sp>
      <p:sp>
        <p:nvSpPr>
          <p:cNvPr id="4" name="Slide Number Placeholder 3"/>
          <p:cNvSpPr>
            <a:spLocks noGrp="1"/>
          </p:cNvSpPr>
          <p:nvPr>
            <p:ph type="sldNum" sz="quarter" idx="12"/>
          </p:nvPr>
        </p:nvSpPr>
        <p:spPr/>
        <p:txBody>
          <a:bodyPr/>
          <a:lstStyle/>
          <a:p>
            <a:pPr defTabSz="457200">
              <a:defRPr/>
            </a:pPr>
            <a:fld id="{0B7FAC3B-78BE-49BE-A698-61AB6F804081}"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defTabSz="457200">
                <a:defRPr/>
              </a:pPr>
              <a:t>2</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28650" y="677048"/>
            <a:ext cx="7886700" cy="701731"/>
          </a:xfrm>
        </p:spPr>
        <p:txBody>
          <a:bodyPr>
            <a:spAutoFit/>
          </a:bodyPr>
          <a:lstStyle/>
          <a:p>
            <a:r>
              <a:rPr lang="en-US" b="0" dirty="0">
                <a:solidFill>
                  <a:schemeClr val="tx1"/>
                </a:solidFill>
              </a:rPr>
              <a:t>What Is Forgiveness?</a:t>
            </a:r>
          </a:p>
        </p:txBody>
      </p:sp>
      <p:sp>
        <p:nvSpPr>
          <p:cNvPr id="12291" name="Rectangle 3"/>
          <p:cNvSpPr>
            <a:spLocks noGrp="1" noChangeArrowheads="1"/>
          </p:cNvSpPr>
          <p:nvPr>
            <p:ph idx="1"/>
          </p:nvPr>
        </p:nvSpPr>
        <p:spPr>
          <a:xfrm>
            <a:off x="566621" y="1825631"/>
            <a:ext cx="8054618" cy="4056495"/>
          </a:xfrm>
        </p:spPr>
        <p:txBody>
          <a:bodyPr>
            <a:spAutoFit/>
          </a:bodyPr>
          <a:lstStyle/>
          <a:p>
            <a:pPr>
              <a:buFontTx/>
              <a:buNone/>
            </a:pPr>
            <a:r>
              <a:rPr lang="en-US" sz="3600" dirty="0">
                <a:solidFill>
                  <a:schemeClr val="tx1"/>
                </a:solidFill>
              </a:rPr>
              <a:t>From two Greek words: </a:t>
            </a:r>
            <a:r>
              <a:rPr lang="en-US" sz="3600" b="1" i="1" dirty="0">
                <a:solidFill>
                  <a:schemeClr val="tx1"/>
                </a:solidFill>
              </a:rPr>
              <a:t>apo</a:t>
            </a:r>
            <a:r>
              <a:rPr lang="en-US" sz="3600" b="1" dirty="0">
                <a:solidFill>
                  <a:schemeClr val="tx1"/>
                </a:solidFill>
              </a:rPr>
              <a:t> (from); </a:t>
            </a:r>
            <a:r>
              <a:rPr lang="en-US" sz="3600" b="1" i="1" dirty="0" err="1">
                <a:solidFill>
                  <a:schemeClr val="tx1"/>
                </a:solidFill>
              </a:rPr>
              <a:t>hiemi</a:t>
            </a:r>
            <a:r>
              <a:rPr lang="en-US" sz="3600" b="1" dirty="0">
                <a:solidFill>
                  <a:schemeClr val="tx1"/>
                </a:solidFill>
              </a:rPr>
              <a:t> (send</a:t>
            </a:r>
            <a:r>
              <a:rPr lang="en-US" sz="3600" dirty="0">
                <a:solidFill>
                  <a:schemeClr val="tx1"/>
                </a:solidFill>
              </a:rPr>
              <a:t>) “to send away, to let go, give up a debt, to remit.” </a:t>
            </a:r>
            <a:r>
              <a:rPr lang="en-US" sz="2800" dirty="0">
                <a:solidFill>
                  <a:schemeClr val="tx1"/>
                </a:solidFill>
              </a:rPr>
              <a:t>(According to the Theological Greek Dictionary of the New Testament)</a:t>
            </a:r>
            <a:endParaRPr lang="en-US" sz="3200" dirty="0">
              <a:solidFill>
                <a:schemeClr val="tx1"/>
              </a:solidFill>
            </a:endParaRPr>
          </a:p>
          <a:p>
            <a:r>
              <a:rPr lang="en-US" sz="3200" dirty="0">
                <a:solidFill>
                  <a:schemeClr val="tx1"/>
                </a:solidFill>
              </a:rPr>
              <a:t>Bible example is a scapegoat (carrying away). Leviticus 16:21; cf. Isaiah 53:4-6.</a:t>
            </a:r>
          </a:p>
          <a:p>
            <a:r>
              <a:rPr lang="en-US" sz="3200" dirty="0">
                <a:solidFill>
                  <a:schemeClr val="tx1"/>
                </a:solidFill>
              </a:rPr>
              <a:t>A “casting out” – Isaiah 38:17.</a:t>
            </a:r>
          </a:p>
          <a:p>
            <a:r>
              <a:rPr lang="en-US" sz="3200" dirty="0">
                <a:solidFill>
                  <a:schemeClr val="tx1"/>
                </a:solidFill>
              </a:rPr>
              <a:t>A “starting over” – Philippians 3:13,14.</a:t>
            </a:r>
          </a:p>
        </p:txBody>
      </p:sp>
      <p:sp>
        <p:nvSpPr>
          <p:cNvPr id="4" name="Slide Number Placeholder 3"/>
          <p:cNvSpPr>
            <a:spLocks noGrp="1"/>
          </p:cNvSpPr>
          <p:nvPr>
            <p:ph type="sldNum" sz="quarter" idx="12"/>
          </p:nvPr>
        </p:nvSpPr>
        <p:spPr/>
        <p:txBody>
          <a:bodyPr/>
          <a:lstStyle/>
          <a:p>
            <a:pPr defTabSz="457200">
              <a:defRPr/>
            </a:pPr>
            <a:fld id="{0B7FAC3B-78BE-49BE-A698-61AB6F804081}"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defTabSz="457200">
                <a:defRPr/>
              </a:pPr>
              <a:t>3</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28650" y="677048"/>
            <a:ext cx="7886700" cy="701731"/>
          </a:xfrm>
        </p:spPr>
        <p:txBody>
          <a:bodyPr>
            <a:spAutoFit/>
          </a:bodyPr>
          <a:lstStyle/>
          <a:p>
            <a:r>
              <a:rPr lang="en-US" b="0" dirty="0">
                <a:solidFill>
                  <a:schemeClr val="tx1"/>
                </a:solidFill>
              </a:rPr>
              <a:t>What Is Forgiveness?</a:t>
            </a:r>
          </a:p>
        </p:txBody>
      </p:sp>
      <p:sp>
        <p:nvSpPr>
          <p:cNvPr id="13315" name="Rectangle 3"/>
          <p:cNvSpPr>
            <a:spLocks noGrp="1" noChangeArrowheads="1"/>
          </p:cNvSpPr>
          <p:nvPr>
            <p:ph idx="1"/>
          </p:nvPr>
        </p:nvSpPr>
        <p:spPr>
          <a:xfrm>
            <a:off x="553234" y="1825625"/>
            <a:ext cx="8064088" cy="4175502"/>
          </a:xfrm>
        </p:spPr>
        <p:txBody>
          <a:bodyPr>
            <a:spAutoFit/>
          </a:bodyPr>
          <a:lstStyle/>
          <a:p>
            <a:pPr>
              <a:buFontTx/>
              <a:buNone/>
            </a:pPr>
            <a:r>
              <a:rPr lang="en-US" dirty="0">
                <a:solidFill>
                  <a:schemeClr val="tx1"/>
                </a:solidFill>
              </a:rPr>
              <a:t>	</a:t>
            </a:r>
            <a:r>
              <a:rPr lang="en-US" sz="3600" u="sng" dirty="0">
                <a:solidFill>
                  <a:schemeClr val="tx1"/>
                </a:solidFill>
              </a:rPr>
              <a:t>F</a:t>
            </a:r>
            <a:r>
              <a:rPr lang="en-US" sz="4400" u="sng" dirty="0">
                <a:solidFill>
                  <a:schemeClr val="tx1"/>
                </a:solidFill>
              </a:rPr>
              <a:t>orgiveness is … being like God</a:t>
            </a:r>
            <a:r>
              <a:rPr lang="en-US" sz="4400" b="1" u="sng" dirty="0">
                <a:solidFill>
                  <a:schemeClr val="tx1"/>
                </a:solidFill>
              </a:rPr>
              <a:t> </a:t>
            </a:r>
            <a:r>
              <a:rPr lang="en-US" sz="3600" u="sng" dirty="0">
                <a:solidFill>
                  <a:schemeClr val="tx1"/>
                </a:solidFill>
              </a:rPr>
              <a:t>...</a:t>
            </a:r>
            <a:endParaRPr lang="en-US" u="sng" dirty="0">
              <a:solidFill>
                <a:schemeClr val="tx1"/>
              </a:solidFill>
            </a:endParaRPr>
          </a:p>
          <a:p>
            <a:r>
              <a:rPr lang="en-US" sz="3200" dirty="0">
                <a:solidFill>
                  <a:schemeClr val="tx1"/>
                </a:solidFill>
              </a:rPr>
              <a:t>God removes the notation from the record –Acts 3:19, </a:t>
            </a:r>
            <a:r>
              <a:rPr lang="en-US" sz="3200" i="1" dirty="0">
                <a:solidFill>
                  <a:schemeClr val="tx1"/>
                </a:solidFill>
              </a:rPr>
              <a:t>“Repent ye therefore, and turn again, that your sins may be blotted out.”</a:t>
            </a:r>
          </a:p>
          <a:p>
            <a:r>
              <a:rPr lang="en-US" sz="3200" dirty="0">
                <a:solidFill>
                  <a:schemeClr val="tx1"/>
                </a:solidFill>
              </a:rPr>
              <a:t>God forgets, putting out of memory – </a:t>
            </a:r>
            <a:br>
              <a:rPr lang="en-US" sz="3200" dirty="0">
                <a:solidFill>
                  <a:schemeClr val="tx1"/>
                </a:solidFill>
              </a:rPr>
            </a:br>
            <a:r>
              <a:rPr lang="en-US" sz="3600" dirty="0">
                <a:solidFill>
                  <a:schemeClr val="tx1"/>
                </a:solidFill>
              </a:rPr>
              <a:t>Hebrews 8:12, </a:t>
            </a:r>
            <a:r>
              <a:rPr lang="en-US" sz="3600" i="1" dirty="0">
                <a:solidFill>
                  <a:schemeClr val="tx1"/>
                </a:solidFill>
              </a:rPr>
              <a:t>“For I will be merciful to their iniquities, And their sins will I remember no more.”</a:t>
            </a:r>
            <a:endParaRPr lang="en-US" dirty="0">
              <a:solidFill>
                <a:schemeClr val="tx1"/>
              </a:solidFill>
            </a:endParaRPr>
          </a:p>
        </p:txBody>
      </p:sp>
      <p:sp>
        <p:nvSpPr>
          <p:cNvPr id="4" name="Slide Number Placeholder 3"/>
          <p:cNvSpPr>
            <a:spLocks noGrp="1"/>
          </p:cNvSpPr>
          <p:nvPr>
            <p:ph type="sldNum" sz="quarter" idx="12"/>
          </p:nvPr>
        </p:nvSpPr>
        <p:spPr/>
        <p:txBody>
          <a:bodyPr/>
          <a:lstStyle/>
          <a:p>
            <a:pPr defTabSz="457200">
              <a:defRPr/>
            </a:pPr>
            <a:fld id="{0B7FAC3B-78BE-49BE-A698-61AB6F804081}"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defTabSz="457200">
                <a:defRPr/>
              </a:pPr>
              <a:t>4</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animEffect transition="in" filter="slide(fromBottom)">
                                      <p:cBhvr>
                                        <p:cTn id="7" dur="500"/>
                                        <p:tgtEl>
                                          <p:spTgt spid="1331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3315">
                                            <p:txEl>
                                              <p:pRg st="2" end="2"/>
                                            </p:txEl>
                                          </p:spTgt>
                                        </p:tgtEl>
                                        <p:attrNameLst>
                                          <p:attrName>style.visibility</p:attrName>
                                        </p:attrNameLst>
                                      </p:cBhvr>
                                      <p:to>
                                        <p:strVal val="visible"/>
                                      </p:to>
                                    </p:set>
                                    <p:animEffect transition="in" filter="slide(fromBottom)">
                                      <p:cBhvr>
                                        <p:cTn id="12" dur="500"/>
                                        <p:tgtEl>
                                          <p:spTgt spid="133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28650" y="677048"/>
            <a:ext cx="7886700" cy="701731"/>
          </a:xfrm>
        </p:spPr>
        <p:txBody>
          <a:bodyPr>
            <a:spAutoFit/>
          </a:bodyPr>
          <a:lstStyle/>
          <a:p>
            <a:r>
              <a:rPr lang="en-US" b="0" dirty="0">
                <a:solidFill>
                  <a:schemeClr val="tx1"/>
                </a:solidFill>
              </a:rPr>
              <a:t>What Is Forgiveness?</a:t>
            </a:r>
          </a:p>
        </p:txBody>
      </p:sp>
      <p:sp>
        <p:nvSpPr>
          <p:cNvPr id="14339" name="Rectangle 3"/>
          <p:cNvSpPr>
            <a:spLocks noGrp="1" noChangeArrowheads="1"/>
          </p:cNvSpPr>
          <p:nvPr>
            <p:ph idx="1"/>
          </p:nvPr>
        </p:nvSpPr>
        <p:spPr>
          <a:xfrm>
            <a:off x="209746" y="1600200"/>
            <a:ext cx="8763000" cy="2893100"/>
          </a:xfrm>
        </p:spPr>
        <p:txBody>
          <a:bodyPr>
            <a:spAutoFit/>
          </a:bodyPr>
          <a:lstStyle/>
          <a:p>
            <a:pPr>
              <a:lnSpc>
                <a:spcPct val="90000"/>
              </a:lnSpc>
              <a:buFontTx/>
              <a:buNone/>
            </a:pPr>
            <a:r>
              <a:rPr lang="en-US" sz="3600" b="1" dirty="0">
                <a:solidFill>
                  <a:schemeClr val="tx1"/>
                </a:solidFill>
              </a:rPr>
              <a:t>Example of true forgiveness:</a:t>
            </a:r>
          </a:p>
          <a:p>
            <a:pPr>
              <a:lnSpc>
                <a:spcPct val="90000"/>
              </a:lnSpc>
              <a:buFontTx/>
              <a:buNone/>
            </a:pPr>
            <a:endParaRPr lang="en-US" sz="3600" dirty="0">
              <a:solidFill>
                <a:schemeClr val="tx1"/>
              </a:solidFill>
            </a:endParaRPr>
          </a:p>
          <a:p>
            <a:pPr>
              <a:lnSpc>
                <a:spcPct val="90000"/>
              </a:lnSpc>
              <a:buFontTx/>
              <a:buNone/>
            </a:pPr>
            <a:endParaRPr lang="en-US" sz="3600" dirty="0">
              <a:solidFill>
                <a:schemeClr val="tx1"/>
              </a:solidFill>
            </a:endParaRPr>
          </a:p>
          <a:p>
            <a:pPr>
              <a:lnSpc>
                <a:spcPct val="90000"/>
              </a:lnSpc>
            </a:pPr>
            <a:r>
              <a:rPr lang="en-US" sz="3600" dirty="0">
                <a:solidFill>
                  <a:schemeClr val="tx1"/>
                </a:solidFill>
              </a:rPr>
              <a:t>The father forgave the prodigal son –</a:t>
            </a:r>
            <a:br>
              <a:rPr lang="en-US" sz="3600" dirty="0">
                <a:solidFill>
                  <a:schemeClr val="tx1"/>
                </a:solidFill>
              </a:rPr>
            </a:br>
            <a:r>
              <a:rPr lang="en-US" sz="3600" dirty="0">
                <a:solidFill>
                  <a:schemeClr val="tx1"/>
                </a:solidFill>
              </a:rPr>
              <a:t> Luke 15:20-24.</a:t>
            </a:r>
          </a:p>
        </p:txBody>
      </p:sp>
      <p:sp>
        <p:nvSpPr>
          <p:cNvPr id="4" name="Slide Number Placeholder 3"/>
          <p:cNvSpPr>
            <a:spLocks noGrp="1"/>
          </p:cNvSpPr>
          <p:nvPr>
            <p:ph type="sldNum" sz="quarter" idx="12"/>
          </p:nvPr>
        </p:nvSpPr>
        <p:spPr/>
        <p:txBody>
          <a:bodyPr/>
          <a:lstStyle/>
          <a:p>
            <a:pPr defTabSz="457200">
              <a:defRPr/>
            </a:pPr>
            <a:fld id="{0B7FAC3B-78BE-49BE-A698-61AB6F804081}"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defTabSz="457200">
                <a:defRPr/>
              </a:pPr>
              <a:t>5</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508000" y="276141"/>
            <a:ext cx="8128000" cy="1200329"/>
          </a:xfrm>
          <a:noFill/>
        </p:spPr>
        <p:txBody>
          <a:bodyPr>
            <a:spAutoFit/>
          </a:bodyPr>
          <a:lstStyle/>
          <a:p>
            <a:r>
              <a:rPr lang="en-US" sz="4000" dirty="0">
                <a:solidFill>
                  <a:schemeClr val="tx1"/>
                </a:solidFill>
                <a:latin typeface="Tahoma" pitchFamily="34" charset="0"/>
              </a:rPr>
              <a:t>Forgiveness Does Not Remove Temporal Consequences</a:t>
            </a:r>
            <a:endParaRPr lang="en-US" sz="3200" dirty="0">
              <a:solidFill>
                <a:schemeClr val="tx1"/>
              </a:solidFill>
            </a:endParaRPr>
          </a:p>
        </p:txBody>
      </p:sp>
      <p:sp>
        <p:nvSpPr>
          <p:cNvPr id="45059" name="Rectangle 3"/>
          <p:cNvSpPr>
            <a:spLocks noGrp="1" noChangeArrowheads="1"/>
          </p:cNvSpPr>
          <p:nvPr>
            <p:ph idx="1"/>
          </p:nvPr>
        </p:nvSpPr>
        <p:spPr>
          <a:xfrm>
            <a:off x="216469" y="1828800"/>
            <a:ext cx="8713410" cy="3945696"/>
          </a:xfrm>
          <a:effectLst/>
        </p:spPr>
        <p:txBody>
          <a:bodyPr>
            <a:spAutoFit/>
          </a:bodyPr>
          <a:lstStyle/>
          <a:p>
            <a:pPr>
              <a:lnSpc>
                <a:spcPct val="90000"/>
              </a:lnSpc>
            </a:pPr>
            <a:r>
              <a:rPr lang="en-US" sz="3200" b="1" dirty="0">
                <a:solidFill>
                  <a:schemeClr val="tx1"/>
                </a:solidFill>
              </a:rPr>
              <a:t>Convicted prodigal does not regain wasted money. Luke 15:13</a:t>
            </a:r>
          </a:p>
          <a:p>
            <a:pPr>
              <a:lnSpc>
                <a:spcPct val="90000"/>
              </a:lnSpc>
            </a:pPr>
            <a:r>
              <a:rPr lang="en-US" sz="3200" b="1" dirty="0">
                <a:solidFill>
                  <a:schemeClr val="tx1"/>
                </a:solidFill>
              </a:rPr>
              <a:t>Convicted murderer does not escape death penalty. Acts 25:11</a:t>
            </a:r>
          </a:p>
          <a:p>
            <a:pPr>
              <a:lnSpc>
                <a:spcPct val="90000"/>
              </a:lnSpc>
            </a:pPr>
            <a:r>
              <a:rPr lang="en-US" sz="3200" b="1" dirty="0">
                <a:solidFill>
                  <a:schemeClr val="tx1"/>
                </a:solidFill>
              </a:rPr>
              <a:t>Convicted thief does not escape </a:t>
            </a:r>
            <a:r>
              <a:rPr lang="en-US" sz="3200" b="1" i="1" dirty="0">
                <a:solidFill>
                  <a:schemeClr val="tx1"/>
                </a:solidFill>
              </a:rPr>
              <a:t>“due reward.” </a:t>
            </a:r>
            <a:br>
              <a:rPr lang="en-US" sz="3200" b="1" i="1" dirty="0">
                <a:solidFill>
                  <a:schemeClr val="tx1"/>
                </a:solidFill>
              </a:rPr>
            </a:br>
            <a:r>
              <a:rPr lang="en-US" sz="3200" b="1" dirty="0">
                <a:solidFill>
                  <a:schemeClr val="tx1"/>
                </a:solidFill>
              </a:rPr>
              <a:t>Luke 23:40-43</a:t>
            </a:r>
          </a:p>
          <a:p>
            <a:pPr>
              <a:lnSpc>
                <a:spcPct val="90000"/>
              </a:lnSpc>
            </a:pPr>
            <a:r>
              <a:rPr lang="en-US" sz="3200" b="1" dirty="0">
                <a:solidFill>
                  <a:schemeClr val="tx1"/>
                </a:solidFill>
              </a:rPr>
              <a:t>Convicted adulterer not free to </a:t>
            </a:r>
            <a:r>
              <a:rPr lang="en-US" sz="3200" b="1" i="1" dirty="0">
                <a:solidFill>
                  <a:schemeClr val="tx1"/>
                </a:solidFill>
              </a:rPr>
              <a:t>“marry another” </a:t>
            </a:r>
            <a:r>
              <a:rPr lang="en-US" sz="3200" b="1" dirty="0">
                <a:solidFill>
                  <a:schemeClr val="tx1"/>
                </a:solidFill>
              </a:rPr>
              <a:t>or continue adultery. Matthew 19:9</a:t>
            </a:r>
          </a:p>
        </p:txBody>
      </p:sp>
      <p:sp>
        <p:nvSpPr>
          <p:cNvPr id="4" name="Slide Number Placeholder 3"/>
          <p:cNvSpPr>
            <a:spLocks noGrp="1"/>
          </p:cNvSpPr>
          <p:nvPr>
            <p:ph type="sldNum" sz="quarter" idx="12"/>
          </p:nvPr>
        </p:nvSpPr>
        <p:spPr/>
        <p:txBody>
          <a:bodyPr/>
          <a:lstStyle/>
          <a:p>
            <a:pPr defTabSz="457200">
              <a:defRPr/>
            </a:pPr>
            <a:fld id="{0B7FAC3B-78BE-49BE-A698-61AB6F804081}"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defTabSz="457200">
                <a:defRPr/>
              </a:pPr>
              <a:t>6</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Effect transition="in" filter="slide(fromBottom)">
                                      <p:cBhvr>
                                        <p:cTn id="7" dur="500"/>
                                        <p:tgtEl>
                                          <p:spTgt spid="450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45059">
                                            <p:txEl>
                                              <p:pRg st="1" end="1"/>
                                            </p:txEl>
                                          </p:spTgt>
                                        </p:tgtEl>
                                        <p:attrNameLst>
                                          <p:attrName>style.visibility</p:attrName>
                                        </p:attrNameLst>
                                      </p:cBhvr>
                                      <p:to>
                                        <p:strVal val="visible"/>
                                      </p:to>
                                    </p:set>
                                    <p:animEffect transition="in" filter="slide(fromBottom)">
                                      <p:cBhvr>
                                        <p:cTn id="12" dur="500"/>
                                        <p:tgtEl>
                                          <p:spTgt spid="4505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45059">
                                            <p:txEl>
                                              <p:pRg st="2" end="2"/>
                                            </p:txEl>
                                          </p:spTgt>
                                        </p:tgtEl>
                                        <p:attrNameLst>
                                          <p:attrName>style.visibility</p:attrName>
                                        </p:attrNameLst>
                                      </p:cBhvr>
                                      <p:to>
                                        <p:strVal val="visible"/>
                                      </p:to>
                                    </p:set>
                                    <p:animEffect transition="in" filter="slide(fromBottom)">
                                      <p:cBhvr>
                                        <p:cTn id="17" dur="500"/>
                                        <p:tgtEl>
                                          <p:spTgt spid="4505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45059">
                                            <p:txEl>
                                              <p:pRg st="3" end="3"/>
                                            </p:txEl>
                                          </p:spTgt>
                                        </p:tgtEl>
                                        <p:attrNameLst>
                                          <p:attrName>style.visibility</p:attrName>
                                        </p:attrNameLst>
                                      </p:cBhvr>
                                      <p:to>
                                        <p:strVal val="visible"/>
                                      </p:to>
                                    </p:set>
                                    <p:animEffect transition="in" filter="slide(fromBottom)">
                                      <p:cBhvr>
                                        <p:cTn id="22" dur="500"/>
                                        <p:tgtEl>
                                          <p:spTgt spid="4505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28650" y="677048"/>
            <a:ext cx="7886700" cy="701731"/>
          </a:xfrm>
        </p:spPr>
        <p:txBody>
          <a:bodyPr>
            <a:spAutoFit/>
          </a:bodyPr>
          <a:lstStyle/>
          <a:p>
            <a:r>
              <a:rPr lang="en-US" b="0" dirty="0">
                <a:solidFill>
                  <a:schemeClr val="tx1"/>
                </a:solidFill>
              </a:rPr>
              <a:t>Why Should I Forgive?</a:t>
            </a:r>
            <a:endParaRPr lang="en-US" dirty="0">
              <a:solidFill>
                <a:schemeClr val="tx1"/>
              </a:solidFill>
            </a:endParaRPr>
          </a:p>
        </p:txBody>
      </p:sp>
      <p:sp>
        <p:nvSpPr>
          <p:cNvPr id="15363" name="Rectangle 3"/>
          <p:cNvSpPr>
            <a:spLocks noGrp="1" noChangeArrowheads="1"/>
          </p:cNvSpPr>
          <p:nvPr>
            <p:ph idx="1"/>
          </p:nvPr>
        </p:nvSpPr>
        <p:spPr>
          <a:xfrm>
            <a:off x="399070" y="1447806"/>
            <a:ext cx="8382000" cy="3399905"/>
          </a:xfrm>
        </p:spPr>
        <p:txBody>
          <a:bodyPr>
            <a:spAutoFit/>
          </a:bodyPr>
          <a:lstStyle/>
          <a:p>
            <a:pPr>
              <a:buFont typeface="Wingdings" pitchFamily="2" charset="2"/>
              <a:buChar char="Ø"/>
            </a:pPr>
            <a:r>
              <a:rPr lang="en-US" sz="3200" b="1" dirty="0">
                <a:solidFill>
                  <a:schemeClr val="tx1"/>
                </a:solidFill>
              </a:rPr>
              <a:t>God commands it.</a:t>
            </a:r>
            <a:br>
              <a:rPr lang="en-US" sz="3200" b="1" dirty="0">
                <a:solidFill>
                  <a:schemeClr val="tx1"/>
                </a:solidFill>
              </a:rPr>
            </a:br>
            <a:r>
              <a:rPr lang="en-US" sz="3200" b="1" dirty="0">
                <a:solidFill>
                  <a:schemeClr val="tx1"/>
                </a:solidFill>
              </a:rPr>
              <a:t>Mark 11:25, </a:t>
            </a:r>
            <a:r>
              <a:rPr lang="en-US" sz="3200" i="1" dirty="0">
                <a:solidFill>
                  <a:schemeClr val="tx1"/>
                </a:solidFill>
              </a:rPr>
              <a:t>“And whensoever ye stand praying, forgive, if ye have aught against any one …”</a:t>
            </a:r>
          </a:p>
          <a:p>
            <a:pPr>
              <a:buNone/>
            </a:pPr>
            <a:endParaRPr lang="en-US" sz="3200" dirty="0">
              <a:solidFill>
                <a:schemeClr val="tx1"/>
              </a:solidFill>
            </a:endParaRPr>
          </a:p>
          <a:p>
            <a:pPr>
              <a:buFont typeface="Wingdings" pitchFamily="2" charset="2"/>
              <a:buChar char="Ø"/>
            </a:pPr>
            <a:r>
              <a:rPr lang="en-US" sz="3200" b="1" dirty="0">
                <a:solidFill>
                  <a:schemeClr val="tx1"/>
                </a:solidFill>
              </a:rPr>
              <a:t>The example of Christ demands it.</a:t>
            </a:r>
            <a:br>
              <a:rPr lang="en-US" sz="3200" b="1" dirty="0">
                <a:solidFill>
                  <a:schemeClr val="tx1"/>
                </a:solidFill>
              </a:rPr>
            </a:br>
            <a:r>
              <a:rPr lang="en-US" sz="3200" b="1" dirty="0">
                <a:solidFill>
                  <a:schemeClr val="tx1"/>
                </a:solidFill>
              </a:rPr>
              <a:t>Luke 23:34,</a:t>
            </a:r>
            <a:r>
              <a:rPr lang="en-US" sz="3200" dirty="0">
                <a:solidFill>
                  <a:schemeClr val="tx1"/>
                </a:solidFill>
              </a:rPr>
              <a:t> </a:t>
            </a:r>
            <a:r>
              <a:rPr lang="en-US" sz="3200" i="1" dirty="0">
                <a:solidFill>
                  <a:schemeClr val="tx1"/>
                </a:solidFill>
              </a:rPr>
              <a:t>“Father forgive them, for they know not what they do.”</a:t>
            </a:r>
          </a:p>
        </p:txBody>
      </p:sp>
      <p:sp>
        <p:nvSpPr>
          <p:cNvPr id="4" name="Slide Number Placeholder 3"/>
          <p:cNvSpPr>
            <a:spLocks noGrp="1"/>
          </p:cNvSpPr>
          <p:nvPr>
            <p:ph type="sldNum" sz="quarter" idx="12"/>
          </p:nvPr>
        </p:nvSpPr>
        <p:spPr/>
        <p:txBody>
          <a:bodyPr/>
          <a:lstStyle/>
          <a:p>
            <a:pPr defTabSz="457200">
              <a:defRPr/>
            </a:pPr>
            <a:fld id="{0B7FAC3B-78BE-49BE-A698-61AB6F804081}"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defTabSz="457200">
                <a:defRPr/>
              </a:pPr>
              <a:t>7</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slide(fromBottom)">
                                      <p:cBhvr>
                                        <p:cTn id="7" dur="500"/>
                                        <p:tgtEl>
                                          <p:spTgt spid="153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5363">
                                            <p:txEl>
                                              <p:pRg st="2" end="2"/>
                                            </p:txEl>
                                          </p:spTgt>
                                        </p:tgtEl>
                                        <p:attrNameLst>
                                          <p:attrName>style.visibility</p:attrName>
                                        </p:attrNameLst>
                                      </p:cBhvr>
                                      <p:to>
                                        <p:strVal val="visible"/>
                                      </p:to>
                                    </p:set>
                                    <p:animEffect transition="in" filter="slide(fromBottom)">
                                      <p:cBhvr>
                                        <p:cTn id="12" dur="500"/>
                                        <p:tgtEl>
                                          <p:spTgt spid="153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28650" y="677048"/>
            <a:ext cx="7886700" cy="701731"/>
          </a:xfrm>
        </p:spPr>
        <p:txBody>
          <a:bodyPr>
            <a:spAutoFit/>
          </a:bodyPr>
          <a:lstStyle/>
          <a:p>
            <a:r>
              <a:rPr lang="en-US" b="0" dirty="0"/>
              <a:t>Why Should I Forgive?</a:t>
            </a:r>
            <a:endParaRPr lang="en-US" dirty="0"/>
          </a:p>
        </p:txBody>
      </p:sp>
      <p:sp>
        <p:nvSpPr>
          <p:cNvPr id="19459" name="Rectangle 3"/>
          <p:cNvSpPr>
            <a:spLocks noGrp="1" noChangeArrowheads="1"/>
          </p:cNvSpPr>
          <p:nvPr>
            <p:ph idx="1"/>
          </p:nvPr>
        </p:nvSpPr>
        <p:spPr>
          <a:xfrm>
            <a:off x="389643" y="1447806"/>
            <a:ext cx="8382000" cy="4951099"/>
          </a:xfrm>
        </p:spPr>
        <p:txBody>
          <a:bodyPr>
            <a:spAutoFit/>
          </a:bodyPr>
          <a:lstStyle/>
          <a:p>
            <a:pPr>
              <a:buFont typeface="Wingdings" pitchFamily="2" charset="2"/>
              <a:buChar char="Ø"/>
            </a:pPr>
            <a:r>
              <a:rPr lang="en-US" sz="3600" dirty="0">
                <a:solidFill>
                  <a:schemeClr val="tx1"/>
                </a:solidFill>
              </a:rPr>
              <a:t> </a:t>
            </a:r>
            <a:r>
              <a:rPr lang="en-US" sz="3600" b="1" dirty="0">
                <a:solidFill>
                  <a:schemeClr val="tx1"/>
                </a:solidFill>
              </a:rPr>
              <a:t>We must forgive because we ourselves have been forgiven</a:t>
            </a:r>
            <a:r>
              <a:rPr lang="en-US" sz="3600" dirty="0">
                <a:solidFill>
                  <a:schemeClr val="tx1"/>
                </a:solidFill>
              </a:rPr>
              <a:t>. Ephesians 4:32</a:t>
            </a:r>
          </a:p>
          <a:p>
            <a:pPr lvl="1">
              <a:buFontTx/>
              <a:buNone/>
            </a:pPr>
            <a:r>
              <a:rPr lang="en-US" sz="3200" dirty="0">
                <a:solidFill>
                  <a:schemeClr val="tx1"/>
                </a:solidFill>
              </a:rPr>
              <a:t>Forgiveness is an act of mercy, not justice. Jesus said,</a:t>
            </a:r>
            <a:r>
              <a:rPr lang="en-US" sz="3200" i="1" dirty="0">
                <a:solidFill>
                  <a:schemeClr val="tx1"/>
                </a:solidFill>
              </a:rPr>
              <a:t> “Blessed are the merciful for they shall obtain mercy …”</a:t>
            </a:r>
            <a:r>
              <a:rPr lang="en-US" sz="3200" dirty="0">
                <a:solidFill>
                  <a:schemeClr val="tx1"/>
                </a:solidFill>
              </a:rPr>
              <a:t> (Matthew. 5:7; </a:t>
            </a:r>
            <a:br>
              <a:rPr lang="en-US" sz="3200" dirty="0">
                <a:solidFill>
                  <a:schemeClr val="tx1"/>
                </a:solidFill>
              </a:rPr>
            </a:br>
            <a:r>
              <a:rPr lang="en-US" sz="3200" dirty="0">
                <a:solidFill>
                  <a:schemeClr val="tx1"/>
                </a:solidFill>
              </a:rPr>
              <a:t>cf. James 2:13)</a:t>
            </a:r>
          </a:p>
          <a:p>
            <a:pPr>
              <a:buFont typeface="Wingdings" pitchFamily="2" charset="2"/>
              <a:buChar char="Ø"/>
            </a:pPr>
            <a:r>
              <a:rPr lang="en-US" sz="3600" dirty="0">
                <a:solidFill>
                  <a:schemeClr val="tx1"/>
                </a:solidFill>
              </a:rPr>
              <a:t> </a:t>
            </a:r>
            <a:r>
              <a:rPr lang="en-US" sz="3600" b="1" dirty="0">
                <a:solidFill>
                  <a:schemeClr val="tx1"/>
                </a:solidFill>
              </a:rPr>
              <a:t>We must forgive in order that we may be forgiven.</a:t>
            </a:r>
            <a:r>
              <a:rPr lang="en-US" sz="3600" dirty="0">
                <a:solidFill>
                  <a:schemeClr val="tx1"/>
                </a:solidFill>
              </a:rPr>
              <a:t> Matthew 6:14-15; Mark 11:25</a:t>
            </a:r>
          </a:p>
          <a:p>
            <a:pPr lvl="1">
              <a:buFontTx/>
              <a:buNone/>
            </a:pPr>
            <a:r>
              <a:rPr lang="en-US" sz="3200" dirty="0">
                <a:solidFill>
                  <a:schemeClr val="tx1"/>
                </a:solidFill>
              </a:rPr>
              <a:t>God’s estimate of an unforgiving spirit is found in Matthew 18:23-35. (text)</a:t>
            </a:r>
            <a:endParaRPr lang="en-US" sz="3200" b="1" dirty="0">
              <a:solidFill>
                <a:schemeClr val="tx1"/>
              </a:solidFill>
            </a:endParaRPr>
          </a:p>
        </p:txBody>
      </p:sp>
      <p:sp>
        <p:nvSpPr>
          <p:cNvPr id="4" name="Slide Number Placeholder 3"/>
          <p:cNvSpPr>
            <a:spLocks noGrp="1"/>
          </p:cNvSpPr>
          <p:nvPr>
            <p:ph type="sldNum" sz="quarter" idx="12"/>
          </p:nvPr>
        </p:nvSpPr>
        <p:spPr/>
        <p:txBody>
          <a:bodyPr/>
          <a:lstStyle/>
          <a:p>
            <a:pPr defTabSz="457200">
              <a:defRPr/>
            </a:pPr>
            <a:fld id="{0B7FAC3B-78BE-49BE-A698-61AB6F804081}"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defTabSz="457200">
                <a:defRPr/>
              </a:pPr>
              <a:t>8</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slide(fromBottom)">
                                      <p:cBhvr>
                                        <p:cTn id="7" dur="500"/>
                                        <p:tgtEl>
                                          <p:spTgt spid="19459">
                                            <p:txEl>
                                              <p:pRg st="0" end="0"/>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9459">
                                            <p:txEl>
                                              <p:pRg st="1" end="1"/>
                                            </p:txEl>
                                          </p:spTgt>
                                        </p:tgtEl>
                                        <p:attrNameLst>
                                          <p:attrName>style.visibility</p:attrName>
                                        </p:attrNameLst>
                                      </p:cBhvr>
                                      <p:to>
                                        <p:strVal val="visible"/>
                                      </p:to>
                                    </p:set>
                                    <p:animEffect transition="in" filter="slide(fromBottom)">
                                      <p:cBhvr>
                                        <p:cTn id="10" dur="500"/>
                                        <p:tgtEl>
                                          <p:spTgt spid="19459">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19459">
                                            <p:txEl>
                                              <p:pRg st="2" end="2"/>
                                            </p:txEl>
                                          </p:spTgt>
                                        </p:tgtEl>
                                        <p:attrNameLst>
                                          <p:attrName>style.visibility</p:attrName>
                                        </p:attrNameLst>
                                      </p:cBhvr>
                                      <p:to>
                                        <p:strVal val="visible"/>
                                      </p:to>
                                    </p:set>
                                    <p:animEffect transition="in" filter="slide(fromBottom)">
                                      <p:cBhvr>
                                        <p:cTn id="15" dur="500"/>
                                        <p:tgtEl>
                                          <p:spTgt spid="19459">
                                            <p:txEl>
                                              <p:pRg st="2" end="2"/>
                                            </p:txEl>
                                          </p:spTgt>
                                        </p:tgtEl>
                                      </p:cBhvr>
                                    </p:animEffect>
                                  </p:childTnLst>
                                </p:cTn>
                              </p:par>
                              <p:par>
                                <p:cTn id="16" presetID="12" presetClass="entr" presetSubtype="4" fill="hold" grpId="0" nodeType="withEffect">
                                  <p:stCondLst>
                                    <p:cond delay="0"/>
                                  </p:stCondLst>
                                  <p:childTnLst>
                                    <p:set>
                                      <p:cBhvr>
                                        <p:cTn id="17" dur="1" fill="hold">
                                          <p:stCondLst>
                                            <p:cond delay="0"/>
                                          </p:stCondLst>
                                        </p:cTn>
                                        <p:tgtEl>
                                          <p:spTgt spid="19459">
                                            <p:txEl>
                                              <p:pRg st="3" end="3"/>
                                            </p:txEl>
                                          </p:spTgt>
                                        </p:tgtEl>
                                        <p:attrNameLst>
                                          <p:attrName>style.visibility</p:attrName>
                                        </p:attrNameLst>
                                      </p:cBhvr>
                                      <p:to>
                                        <p:strVal val="visible"/>
                                      </p:to>
                                    </p:set>
                                    <p:animEffect transition="in" filter="slide(fromBottom)">
                                      <p:cBhvr>
                                        <p:cTn id="18" dur="500"/>
                                        <p:tgtEl>
                                          <p:spTgt spid="1945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28650" y="677048"/>
            <a:ext cx="7886700" cy="701731"/>
          </a:xfrm>
        </p:spPr>
        <p:txBody>
          <a:bodyPr>
            <a:spAutoFit/>
          </a:bodyPr>
          <a:lstStyle/>
          <a:p>
            <a:r>
              <a:rPr lang="en-US" b="0" dirty="0">
                <a:solidFill>
                  <a:schemeClr val="tx1"/>
                </a:solidFill>
              </a:rPr>
              <a:t>Why Should I Forgive?</a:t>
            </a:r>
            <a:endParaRPr lang="en-US" dirty="0">
              <a:solidFill>
                <a:schemeClr val="tx1"/>
              </a:solidFill>
            </a:endParaRPr>
          </a:p>
        </p:txBody>
      </p:sp>
      <p:sp>
        <p:nvSpPr>
          <p:cNvPr id="16387" name="Rectangle 3"/>
          <p:cNvSpPr>
            <a:spLocks noGrp="1" noChangeArrowheads="1"/>
          </p:cNvSpPr>
          <p:nvPr>
            <p:ph idx="1"/>
          </p:nvPr>
        </p:nvSpPr>
        <p:spPr>
          <a:xfrm>
            <a:off x="593891" y="1825625"/>
            <a:ext cx="7981976" cy="4048288"/>
          </a:xfrm>
        </p:spPr>
        <p:txBody>
          <a:bodyPr wrap="square">
            <a:spAutoFit/>
          </a:bodyPr>
          <a:lstStyle/>
          <a:p>
            <a:pPr>
              <a:buFont typeface="Wingdings" pitchFamily="2" charset="2"/>
              <a:buChar char="Ø"/>
            </a:pPr>
            <a:r>
              <a:rPr lang="en-US" sz="3200" dirty="0">
                <a:solidFill>
                  <a:schemeClr val="tx1"/>
                </a:solidFill>
              </a:rPr>
              <a:t> </a:t>
            </a:r>
            <a:r>
              <a:rPr lang="en-US" sz="3200" b="1" dirty="0">
                <a:solidFill>
                  <a:schemeClr val="tx1"/>
                </a:solidFill>
              </a:rPr>
              <a:t>Seeking peace requires it!</a:t>
            </a:r>
            <a:r>
              <a:rPr lang="en-US" sz="3200" dirty="0">
                <a:solidFill>
                  <a:schemeClr val="tx1"/>
                </a:solidFill>
              </a:rPr>
              <a:t> Romans 14:19</a:t>
            </a:r>
          </a:p>
          <a:p>
            <a:pPr>
              <a:buFontTx/>
              <a:buNone/>
            </a:pPr>
            <a:endParaRPr lang="en-US" sz="3200" dirty="0">
              <a:solidFill>
                <a:schemeClr val="tx1"/>
              </a:solidFill>
            </a:endParaRPr>
          </a:p>
          <a:p>
            <a:pPr>
              <a:buFont typeface="Wingdings" pitchFamily="2" charset="2"/>
              <a:buChar char="Ø"/>
            </a:pPr>
            <a:r>
              <a:rPr lang="en-US" sz="3200" dirty="0">
                <a:solidFill>
                  <a:schemeClr val="tx1"/>
                </a:solidFill>
              </a:rPr>
              <a:t> </a:t>
            </a:r>
            <a:r>
              <a:rPr lang="en-US" sz="3200" b="1" dirty="0">
                <a:solidFill>
                  <a:schemeClr val="tx1"/>
                </a:solidFill>
              </a:rPr>
              <a:t>Love demands it.</a:t>
            </a:r>
            <a:r>
              <a:rPr lang="en-US" sz="3200" dirty="0">
                <a:solidFill>
                  <a:schemeClr val="tx1"/>
                </a:solidFill>
              </a:rPr>
              <a:t> cf. 1 Corinthians 13:4</a:t>
            </a:r>
            <a:br>
              <a:rPr lang="en-US" sz="3200" dirty="0">
                <a:solidFill>
                  <a:schemeClr val="tx1"/>
                </a:solidFill>
              </a:rPr>
            </a:br>
            <a:r>
              <a:rPr lang="en-US" sz="3200" i="1" dirty="0">
                <a:solidFill>
                  <a:schemeClr val="tx1"/>
                </a:solidFill>
              </a:rPr>
              <a:t>“Love covereth a multitude of sins.” </a:t>
            </a:r>
            <a:r>
              <a:rPr lang="en-US" sz="3200" dirty="0">
                <a:solidFill>
                  <a:schemeClr val="tx1"/>
                </a:solidFill>
              </a:rPr>
              <a:t>1 Peter 4:8</a:t>
            </a:r>
          </a:p>
          <a:p>
            <a:pPr>
              <a:buFontTx/>
              <a:buNone/>
            </a:pPr>
            <a:endParaRPr lang="en-US" sz="3200" b="1" dirty="0">
              <a:solidFill>
                <a:schemeClr val="tx1"/>
              </a:solidFill>
            </a:endParaRPr>
          </a:p>
          <a:p>
            <a:pPr>
              <a:buFont typeface="Wingdings" pitchFamily="2" charset="2"/>
              <a:buChar char="Ø"/>
            </a:pPr>
            <a:r>
              <a:rPr lang="en-US" sz="3200" b="1" dirty="0">
                <a:solidFill>
                  <a:schemeClr val="tx1"/>
                </a:solidFill>
              </a:rPr>
              <a:t> The Golden Rule demands it.</a:t>
            </a:r>
            <a:br>
              <a:rPr lang="en-US" sz="3200" dirty="0">
                <a:solidFill>
                  <a:schemeClr val="tx1"/>
                </a:solidFill>
              </a:rPr>
            </a:br>
            <a:r>
              <a:rPr lang="en-US" sz="3200" dirty="0">
                <a:solidFill>
                  <a:schemeClr val="tx1"/>
                </a:solidFill>
              </a:rPr>
              <a:t>Matthew 7:12 – Forgiving others shows strength of character. Romans 12:17-21</a:t>
            </a:r>
          </a:p>
        </p:txBody>
      </p:sp>
      <p:sp>
        <p:nvSpPr>
          <p:cNvPr id="4" name="Slide Number Placeholder 3"/>
          <p:cNvSpPr>
            <a:spLocks noGrp="1"/>
          </p:cNvSpPr>
          <p:nvPr>
            <p:ph type="sldNum" sz="quarter" idx="12"/>
          </p:nvPr>
        </p:nvSpPr>
        <p:spPr/>
        <p:txBody>
          <a:bodyPr/>
          <a:lstStyle/>
          <a:p>
            <a:pPr defTabSz="457200">
              <a:defRPr/>
            </a:pPr>
            <a:fld id="{0B7FAC3B-78BE-49BE-A698-61AB6F804081}" type="slidenum">
              <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rPr>
              <a:pPr defTabSz="457200">
                <a:defRPr/>
              </a:pPr>
              <a:t>9</a:t>
            </a:fld>
            <a:endParaRPr lang="en-US">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Corbel" panose="020B050302020402020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slide(fromBottom)">
                                      <p:cBhvr>
                                        <p:cTn id="7" dur="500"/>
                                        <p:tgtEl>
                                          <p:spTgt spid="163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6387">
                                            <p:txEl>
                                              <p:pRg st="2" end="2"/>
                                            </p:txEl>
                                          </p:spTgt>
                                        </p:tgtEl>
                                        <p:attrNameLst>
                                          <p:attrName>style.visibility</p:attrName>
                                        </p:attrNameLst>
                                      </p:cBhvr>
                                      <p:to>
                                        <p:strVal val="visible"/>
                                      </p:to>
                                    </p:set>
                                    <p:animEffect transition="in" filter="slide(fromBottom)">
                                      <p:cBhvr>
                                        <p:cTn id="12" dur="500"/>
                                        <p:tgtEl>
                                          <p:spTgt spid="1638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6387">
                                            <p:txEl>
                                              <p:pRg st="4" end="4"/>
                                            </p:txEl>
                                          </p:spTgt>
                                        </p:tgtEl>
                                        <p:attrNameLst>
                                          <p:attrName>style.visibility</p:attrName>
                                        </p:attrNameLst>
                                      </p:cBhvr>
                                      <p:to>
                                        <p:strVal val="visible"/>
                                      </p:to>
                                    </p:set>
                                    <p:animEffect transition="in" filter="slide(fromBottom)">
                                      <p:cBhvr>
                                        <p:cTn id="17" dur="500"/>
                                        <p:tgtEl>
                                          <p:spTgt spid="163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Depth</Template>
  <TotalTime>121</TotalTime>
  <Words>1308</Words>
  <Application>Microsoft Office PowerPoint</Application>
  <PresentationFormat>On-screen Show (4:3)</PresentationFormat>
  <Paragraphs>107</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Book Antiqua</vt:lpstr>
      <vt:lpstr>Calibri</vt:lpstr>
      <vt:lpstr>Corbel</vt:lpstr>
      <vt:lpstr>Tahoma</vt:lpstr>
      <vt:lpstr>Wingdings</vt:lpstr>
      <vt:lpstr>Depth</vt:lpstr>
      <vt:lpstr>LESSON 16: Concerning Offenses,  Faith, and Service</vt:lpstr>
      <vt:lpstr>What Is Forgiveness?</vt:lpstr>
      <vt:lpstr>What Is Forgiveness?</vt:lpstr>
      <vt:lpstr>What Is Forgiveness?</vt:lpstr>
      <vt:lpstr>What Is Forgiveness?</vt:lpstr>
      <vt:lpstr>Forgiveness Does Not Remove Temporal Consequences</vt:lpstr>
      <vt:lpstr>Why Should I Forgive?</vt:lpstr>
      <vt:lpstr>Why Should I Forgive?</vt:lpstr>
      <vt:lpstr>Why Should I Forgive?</vt:lpstr>
      <vt:lpstr>Often Asked Questions About Forgiveness:</vt:lpstr>
      <vt:lpstr>Often Asked Questions About Forgiveness:</vt:lpstr>
      <vt:lpstr>Often Asked Questions About Forgiveness:</vt:lpstr>
      <vt:lpstr>Often Asked Questions About Forgiveness:</vt:lpstr>
      <vt:lpstr>Often Asked Questions About Forgiveness:</vt:lpstr>
      <vt:lpstr>Often Asked Questions About Forgiveness:</vt:lpstr>
      <vt:lpstr>Often Asked Questions About Forgiveness:</vt:lpstr>
      <vt:lpstr>Often Asked Questions About Forgiveness: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16: Concerning Offenses,  Faith, and Service</dc:title>
  <dc:creator>mgalloway2715@gmail.com</dc:creator>
  <cp:lastModifiedBy>Richard Lidh</cp:lastModifiedBy>
  <cp:revision>17</cp:revision>
  <cp:lastPrinted>2021-12-03T23:53:15Z</cp:lastPrinted>
  <dcterms:created xsi:type="dcterms:W3CDTF">2021-11-17T18:30:50Z</dcterms:created>
  <dcterms:modified xsi:type="dcterms:W3CDTF">2021-12-03T23:53:17Z</dcterms:modified>
</cp:coreProperties>
</file>